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311" r:id="rId5"/>
    <p:sldId id="258" r:id="rId6"/>
    <p:sldId id="273" r:id="rId7"/>
    <p:sldId id="274" r:id="rId8"/>
    <p:sldId id="277" r:id="rId9"/>
    <p:sldId id="275" r:id="rId10"/>
    <p:sldId id="262" r:id="rId11"/>
    <p:sldId id="283" r:id="rId12"/>
    <p:sldId id="282" r:id="rId13"/>
    <p:sldId id="281" r:id="rId14"/>
    <p:sldId id="314" r:id="rId15"/>
    <p:sldId id="271" r:id="rId16"/>
    <p:sldId id="263" r:id="rId17"/>
    <p:sldId id="272" r:id="rId18"/>
    <p:sldId id="315" r:id="rId19"/>
    <p:sldId id="287" r:id="rId20"/>
    <p:sldId id="286" r:id="rId21"/>
    <p:sldId id="284" r:id="rId22"/>
    <p:sldId id="264" r:id="rId23"/>
    <p:sldId id="291" r:id="rId24"/>
    <p:sldId id="288" r:id="rId25"/>
    <p:sldId id="289" r:id="rId26"/>
    <p:sldId id="265" r:id="rId27"/>
    <p:sldId id="292" r:id="rId28"/>
    <p:sldId id="295" r:id="rId29"/>
    <p:sldId id="294" r:id="rId30"/>
    <p:sldId id="290" r:id="rId31"/>
    <p:sldId id="267" r:id="rId32"/>
    <p:sldId id="297" r:id="rId33"/>
    <p:sldId id="296" r:id="rId34"/>
    <p:sldId id="298" r:id="rId35"/>
    <p:sldId id="300" r:id="rId36"/>
    <p:sldId id="299" r:id="rId37"/>
    <p:sldId id="266" r:id="rId38"/>
    <p:sldId id="303" r:id="rId39"/>
    <p:sldId id="301" r:id="rId40"/>
    <p:sldId id="302" r:id="rId41"/>
    <p:sldId id="304" r:id="rId42"/>
    <p:sldId id="305" r:id="rId43"/>
    <p:sldId id="313" r:id="rId44"/>
    <p:sldId id="306" r:id="rId45"/>
    <p:sldId id="307" r:id="rId46"/>
    <p:sldId id="308" r:id="rId47"/>
    <p:sldId id="309" r:id="rId48"/>
    <p:sldId id="310" r:id="rId49"/>
    <p:sldId id="316" r:id="rId50"/>
    <p:sldId id="317" r:id="rId51"/>
    <p:sldId id="26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8E8E8"/>
    <a:srgbClr val="D9D9D9"/>
    <a:srgbClr val="F6F6F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p.weixin.qq.com/s/qdKvMu9c_4xy2LLTD2ULAQ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9B0A83B-82E3-4D57-9DD6-313F4017A070}"/>
              </a:ext>
            </a:extLst>
          </p:cNvPr>
          <p:cNvSpPr txBox="1">
            <a:spLocks/>
          </p:cNvSpPr>
          <p:nvPr/>
        </p:nvSpPr>
        <p:spPr>
          <a:xfrm>
            <a:off x="2209792" y="3731461"/>
            <a:ext cx="7772400" cy="1225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力生美半导体股份有限公司</a:t>
            </a:r>
          </a:p>
        </p:txBody>
      </p:sp>
      <p:pic>
        <p:nvPicPr>
          <p:cNvPr id="5" name="图片 4" descr="LiiSemilogo_带地球衬托背景透明.gif">
            <a:extLst>
              <a:ext uri="{FF2B5EF4-FFF2-40B4-BE49-F238E27FC236}">
                <a16:creationId xmlns:a16="http://schemas.microsoft.com/office/drawing/2014/main" id="{5DFA7F62-3AC3-48DB-980E-438487DE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453" y="1797619"/>
            <a:ext cx="1701079" cy="172243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28E141EE-6288-4FE2-A909-78EC54AB2BC9}"/>
              </a:ext>
            </a:extLst>
          </p:cNvPr>
          <p:cNvSpPr txBox="1">
            <a:spLocks/>
          </p:cNvSpPr>
          <p:nvPr/>
        </p:nvSpPr>
        <p:spPr>
          <a:xfrm>
            <a:off x="2209792" y="3358680"/>
            <a:ext cx="77724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Lii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SEMICONDUCTOR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4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LN9Txx SSR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集成开关系列：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650V NVDMOS </a:t>
            </a:r>
          </a:p>
          <a:p>
            <a:r>
              <a:rPr lang="zh-CN" altLang="en-US" cap="none" dirty="0"/>
              <a:t>满足 </a:t>
            </a:r>
            <a:r>
              <a:rPr lang="en-US" altLang="zh-CN" cap="none" dirty="0"/>
              <a:t>DoE LEVEL VI &amp; CoC V5 </a:t>
            </a:r>
            <a:r>
              <a:rPr lang="zh-CN" altLang="en-US" cap="none" dirty="0"/>
              <a:t>能效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TrueOVP</a:t>
            </a:r>
            <a:r>
              <a:rPr lang="en-US" altLang="zh-CN" cap="none" baseline="30000" dirty="0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功能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 err="1"/>
              <a:t>TrueUVP</a:t>
            </a:r>
            <a:r>
              <a:rPr lang="en-US" altLang="zh-CN" cap="none" baseline="30000" dirty="0" err="1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功能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 err="1"/>
              <a:t>TrueOCP</a:t>
            </a:r>
            <a:r>
              <a:rPr lang="en-US" altLang="zh-CN" cap="none" dirty="0"/>
              <a:t> </a:t>
            </a:r>
            <a:r>
              <a:rPr lang="zh-CN" altLang="en-US" cap="none" dirty="0"/>
              <a:t>功能</a:t>
            </a:r>
            <a:endParaRPr lang="en-US" altLang="zh-CN" cap="none" dirty="0"/>
          </a:p>
          <a:p>
            <a:r>
              <a:rPr lang="zh-CN" altLang="en-US" cap="none" dirty="0"/>
              <a:t>待机功耗低至 </a:t>
            </a:r>
            <a:r>
              <a:rPr lang="en-US" altLang="zh-CN" cap="none" dirty="0"/>
              <a:t>50mW</a:t>
            </a:r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65kHz </a:t>
            </a:r>
            <a:r>
              <a:rPr lang="zh-CN" altLang="en-US" cap="none" dirty="0"/>
              <a:t>最大频率限制</a:t>
            </a:r>
            <a:endParaRPr lang="en-US" altLang="zh-CN" cap="none" dirty="0"/>
          </a:p>
          <a:p>
            <a:r>
              <a:rPr lang="zh-CN" altLang="en-US" cap="none" dirty="0"/>
              <a:t>软启动与同步斜坡补偿技术</a:t>
            </a:r>
            <a:endParaRPr lang="en-US" altLang="zh-CN" cap="none" dirty="0"/>
          </a:p>
          <a:p>
            <a:r>
              <a:rPr lang="zh-CN" altLang="en-US" cap="none" dirty="0"/>
              <a:t>宽达 </a:t>
            </a:r>
            <a:r>
              <a:rPr lang="en-US" altLang="zh-CN" cap="none" dirty="0"/>
              <a:t>80V VCC </a:t>
            </a:r>
            <a:r>
              <a:rPr lang="zh-CN" altLang="en-US" cap="none" dirty="0"/>
              <a:t>工作范围 </a:t>
            </a:r>
            <a:r>
              <a:rPr lang="en-US" altLang="zh-CN" cap="none" dirty="0"/>
              <a:t>(LN9TxxHV)</a:t>
            </a:r>
          </a:p>
          <a:p>
            <a:r>
              <a:rPr lang="zh-CN" altLang="en-US" cap="none" dirty="0"/>
              <a:t>与 </a:t>
            </a:r>
            <a:r>
              <a:rPr lang="en-US" altLang="zh-CN" cap="none" dirty="0"/>
              <a:t>PSR </a:t>
            </a:r>
            <a:r>
              <a:rPr lang="zh-CN" altLang="en-US" cap="none" dirty="0"/>
              <a:t>系列引脚兼容可互换设计降低认证成本</a:t>
            </a:r>
            <a:endParaRPr lang="en-US" altLang="zh-CN" cap="none" dirty="0"/>
          </a:p>
          <a:p>
            <a:endParaRPr lang="zh-CN" altLang="en-US" cap="none" dirty="0"/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8" name="文本占位符 4">
            <a:extLst>
              <a:ext uri="{FF2B5EF4-FFF2-40B4-BE49-F238E27FC236}">
                <a16:creationId xmlns:a16="http://schemas.microsoft.com/office/drawing/2014/main" id="{7F0D513E-7D16-414A-B753-333EF73D2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2"/>
            <a:ext cx="3935689" cy="3658848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sz="2000" b="1" cap="none" dirty="0">
                <a:solidFill>
                  <a:srgbClr val="00B050"/>
                </a:solidFill>
              </a:rPr>
              <a:t>2. LN9Txx/9TxxHV SSR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ECD4EB-DEB6-44E4-9C85-96D2C8D8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11134"/>
              </p:ext>
            </p:extLst>
          </p:nvPr>
        </p:nvGraphicFramePr>
        <p:xfrm>
          <a:off x="1145020" y="1358707"/>
          <a:ext cx="9901960" cy="39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90">
                  <a:extLst>
                    <a:ext uri="{9D8B030D-6E8A-4147-A177-3AD203B41FA5}">
                      <a16:colId xmlns:a16="http://schemas.microsoft.com/office/drawing/2014/main" val="3834129152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4158307595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1637112069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2374817339"/>
                    </a:ext>
                  </a:extLst>
                </a:gridCol>
              </a:tblGrid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封装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输出功率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MOS </a:t>
                      </a:r>
                      <a:r>
                        <a:rPr lang="zh-CN" altLang="en-US" dirty="0"/>
                        <a:t>规格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42012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LN9T33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070034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LN9T36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638735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LN9T39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92044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LN9T33HV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465493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LN9T36HV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907652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LN9T39HV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089069"/>
                  </a:ext>
                </a:extLst>
              </a:tr>
              <a:tr h="496155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与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LN1F24/LN1F26/LN1F28 PSR 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系列引脚兼容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A17E3FB1-EB48-418A-A3F4-1603A97B129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SSR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 </a:t>
            </a:r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329762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A31BAB-AE56-488B-B9CF-79C2570AF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78" y="1111824"/>
            <a:ext cx="10845444" cy="549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LN9TxxHV TSIP7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39" y="3922706"/>
            <a:ext cx="410988" cy="4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EDE31C-A131-453F-82D6-2F11B6C4EE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68" y="1111825"/>
            <a:ext cx="10795464" cy="549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LN9Txx TSIP7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39" y="3922706"/>
            <a:ext cx="410988" cy="4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25DBAB7-EA5C-4041-8F35-44671D130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99981"/>
              </p:ext>
            </p:extLst>
          </p:nvPr>
        </p:nvGraphicFramePr>
        <p:xfrm>
          <a:off x="862444" y="1377170"/>
          <a:ext cx="10800469" cy="4449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231">
                  <a:extLst>
                    <a:ext uri="{9D8B030D-6E8A-4147-A177-3AD203B41FA5}">
                      <a16:colId xmlns:a16="http://schemas.microsoft.com/office/drawing/2014/main" val="3386868501"/>
                    </a:ext>
                  </a:extLst>
                </a:gridCol>
                <a:gridCol w="2613231">
                  <a:extLst>
                    <a:ext uri="{9D8B030D-6E8A-4147-A177-3AD203B41FA5}">
                      <a16:colId xmlns:a16="http://schemas.microsoft.com/office/drawing/2014/main" val="1795384148"/>
                    </a:ext>
                  </a:extLst>
                </a:gridCol>
                <a:gridCol w="2859562">
                  <a:extLst>
                    <a:ext uri="{9D8B030D-6E8A-4147-A177-3AD203B41FA5}">
                      <a16:colId xmlns:a16="http://schemas.microsoft.com/office/drawing/2014/main" val="785178741"/>
                    </a:ext>
                  </a:extLst>
                </a:gridCol>
                <a:gridCol w="2714445">
                  <a:extLst>
                    <a:ext uri="{9D8B030D-6E8A-4147-A177-3AD203B41FA5}">
                      <a16:colId xmlns:a16="http://schemas.microsoft.com/office/drawing/2014/main" val="2707381675"/>
                    </a:ext>
                  </a:extLst>
                </a:gridCol>
              </a:tblGrid>
              <a:tr h="635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PSR family series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SSR family series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HVSSR family series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Built-in HVMOS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190327"/>
                  </a:ext>
                </a:extLst>
              </a:tr>
              <a:tr h="635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LN1F24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LN9T33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LN9T33HV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4A 2.1</a:t>
                      </a:r>
                      <a:r>
                        <a:rPr lang="el-GR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dirty="0"/>
                        <a:t>650V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583018"/>
                  </a:ext>
                </a:extLst>
              </a:tr>
              <a:tr h="635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LN1F26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LN9T36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LN9T36HV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7A 1.3</a:t>
                      </a:r>
                      <a:r>
                        <a:rPr lang="el-GR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dirty="0"/>
                        <a:t>650V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044294"/>
                  </a:ext>
                </a:extLst>
              </a:tr>
              <a:tr h="635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LN1F28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LN9T39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LN9T39HV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10A 0.8</a:t>
                      </a:r>
                      <a:r>
                        <a:rPr lang="el-GR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dirty="0"/>
                        <a:t>650V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688436"/>
                  </a:ext>
                </a:extLst>
              </a:tr>
              <a:tr h="635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up to 40W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up to 60W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VCC up to 80V</a:t>
                      </a:r>
                      <a:endParaRPr lang="zh-CN" altLang="en-US" sz="2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238229"/>
                  </a:ext>
                </a:extLst>
              </a:tr>
              <a:tr h="6356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All pin compatible, one board designs</a:t>
                      </a:r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0899144"/>
                  </a:ext>
                </a:extLst>
              </a:tr>
              <a:tr h="635668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全部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引脚兼容 </a:t>
                      </a:r>
                      <a:r>
                        <a:rPr lang="zh-CN" altLang="en-US" sz="2400" dirty="0"/>
                        <a:t>可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共板设计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501908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0F18B19F-43E1-493C-8660-520C5D056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82" y="4014667"/>
            <a:ext cx="2664296" cy="1812179"/>
          </a:xfrm>
          <a:prstGeom prst="rect">
            <a:avLst/>
          </a:prstGeom>
        </p:spPr>
      </p:pic>
      <p:sp>
        <p:nvSpPr>
          <p:cNvPr id="4" name="标题 8">
            <a:extLst>
              <a:ext uri="{FF2B5EF4-FFF2-40B4-BE49-F238E27FC236}">
                <a16:creationId xmlns:a16="http://schemas.microsoft.com/office/drawing/2014/main" id="{A17E3FB1-EB48-418A-A3F4-1603A97B129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TSIP7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封装产品交叉参考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8">
            <a:extLst>
              <a:ext uri="{FF2B5EF4-FFF2-40B4-BE49-F238E27FC236}">
                <a16:creationId xmlns:a16="http://schemas.microsoft.com/office/drawing/2014/main" id="{A17E3FB1-EB48-418A-A3F4-1603A97B129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TSIP7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兼容产品共板设计参考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6D55153-3F95-42A9-BFF2-BEB65FBF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68" y="1111825"/>
            <a:ext cx="10795464" cy="549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20D47C75-F7EC-4A39-8BDB-3127A955A7EC}"/>
              </a:ext>
            </a:extLst>
          </p:cNvPr>
          <p:cNvSpPr/>
          <p:nvPr/>
        </p:nvSpPr>
        <p:spPr>
          <a:xfrm>
            <a:off x="7592570" y="4450847"/>
            <a:ext cx="3795866" cy="1788031"/>
          </a:xfrm>
          <a:custGeom>
            <a:avLst/>
            <a:gdLst>
              <a:gd name="connsiteX0" fmla="*/ 2917767 w 2926080"/>
              <a:gd name="connsiteY0" fmla="*/ 1388226 h 1467197"/>
              <a:gd name="connsiteX1" fmla="*/ 2917767 w 2926080"/>
              <a:gd name="connsiteY1" fmla="*/ 0 h 1467197"/>
              <a:gd name="connsiteX2" fmla="*/ 1180407 w 2926080"/>
              <a:gd name="connsiteY2" fmla="*/ 0 h 1467197"/>
              <a:gd name="connsiteX3" fmla="*/ 1180407 w 2926080"/>
              <a:gd name="connsiteY3" fmla="*/ 507077 h 1467197"/>
              <a:gd name="connsiteX4" fmla="*/ 0 w 2926080"/>
              <a:gd name="connsiteY4" fmla="*/ 507077 h 1467197"/>
              <a:gd name="connsiteX5" fmla="*/ 0 w 2926080"/>
              <a:gd name="connsiteY5" fmla="*/ 1296786 h 1467197"/>
              <a:gd name="connsiteX6" fmla="*/ 1965960 w 2926080"/>
              <a:gd name="connsiteY6" fmla="*/ 1296786 h 1467197"/>
              <a:gd name="connsiteX7" fmla="*/ 1965960 w 2926080"/>
              <a:gd name="connsiteY7" fmla="*/ 1467197 h 1467197"/>
              <a:gd name="connsiteX8" fmla="*/ 2926080 w 2926080"/>
              <a:gd name="connsiteY8" fmla="*/ 1467197 h 1467197"/>
              <a:gd name="connsiteX0" fmla="*/ 2917767 w 2926080"/>
              <a:gd name="connsiteY0" fmla="*/ 1450571 h 1467197"/>
              <a:gd name="connsiteX1" fmla="*/ 2917767 w 2926080"/>
              <a:gd name="connsiteY1" fmla="*/ 0 h 1467197"/>
              <a:gd name="connsiteX2" fmla="*/ 1180407 w 2926080"/>
              <a:gd name="connsiteY2" fmla="*/ 0 h 1467197"/>
              <a:gd name="connsiteX3" fmla="*/ 1180407 w 2926080"/>
              <a:gd name="connsiteY3" fmla="*/ 507077 h 1467197"/>
              <a:gd name="connsiteX4" fmla="*/ 0 w 2926080"/>
              <a:gd name="connsiteY4" fmla="*/ 507077 h 1467197"/>
              <a:gd name="connsiteX5" fmla="*/ 0 w 2926080"/>
              <a:gd name="connsiteY5" fmla="*/ 1296786 h 1467197"/>
              <a:gd name="connsiteX6" fmla="*/ 1965960 w 2926080"/>
              <a:gd name="connsiteY6" fmla="*/ 1296786 h 1467197"/>
              <a:gd name="connsiteX7" fmla="*/ 1965960 w 2926080"/>
              <a:gd name="connsiteY7" fmla="*/ 1467197 h 1467197"/>
              <a:gd name="connsiteX8" fmla="*/ 2926080 w 2926080"/>
              <a:gd name="connsiteY8" fmla="*/ 1467197 h 14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080" h="1467197">
                <a:moveTo>
                  <a:pt x="2917767" y="1450571"/>
                </a:moveTo>
                <a:lnTo>
                  <a:pt x="2917767" y="0"/>
                </a:lnTo>
                <a:lnTo>
                  <a:pt x="1180407" y="0"/>
                </a:lnTo>
                <a:lnTo>
                  <a:pt x="1180407" y="507077"/>
                </a:lnTo>
                <a:lnTo>
                  <a:pt x="0" y="507077"/>
                </a:lnTo>
                <a:lnTo>
                  <a:pt x="0" y="1296786"/>
                </a:lnTo>
                <a:lnTo>
                  <a:pt x="1965960" y="1296786"/>
                </a:lnTo>
                <a:lnTo>
                  <a:pt x="1965960" y="1467197"/>
                </a:lnTo>
                <a:lnTo>
                  <a:pt x="2926080" y="1467197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05FB30-01A9-473A-A6A1-C512C7B2BDBB}"/>
              </a:ext>
            </a:extLst>
          </p:cNvPr>
          <p:cNvSpPr txBox="1"/>
          <p:nvPr/>
        </p:nvSpPr>
        <p:spPr>
          <a:xfrm>
            <a:off x="9364876" y="416974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为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SSR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预留即可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8FA125-AD7C-4A6C-B963-3E9DEAAC4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590">
            <a:off x="837535" y="2900754"/>
            <a:ext cx="2088232" cy="14203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FF2987-CBFE-424F-AB05-A5BC8615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01" y="4752185"/>
            <a:ext cx="305033" cy="24684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93F00CA-0988-43C0-A0FA-11816F993112}"/>
              </a:ext>
            </a:extLst>
          </p:cNvPr>
          <p:cNvSpPr txBox="1"/>
          <p:nvPr/>
        </p:nvSpPr>
        <p:spPr>
          <a:xfrm>
            <a:off x="927133" y="4607118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PSR/SSR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全兼容引脚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B2E1CE-3D5B-4E06-9DED-23E3DC35FCF2}"/>
              </a:ext>
            </a:extLst>
          </p:cNvPr>
          <p:cNvSpPr txBox="1"/>
          <p:nvPr/>
        </p:nvSpPr>
        <p:spPr>
          <a:xfrm>
            <a:off x="927133" y="5201960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共板设计简化安规申请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1B96AE-20D6-4672-9167-9965FC2273F3}"/>
              </a:ext>
            </a:extLst>
          </p:cNvPr>
          <p:cNvSpPr txBox="1"/>
          <p:nvPr/>
        </p:nvSpPr>
        <p:spPr>
          <a:xfrm>
            <a:off x="927133" y="5869546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满足订单生产灵活性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3321CCA-3303-4F75-BC3F-F74B3AD0FC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01" y="5347027"/>
            <a:ext cx="305033" cy="2468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CC4FE16-0560-4122-A104-4EBA9BAB5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01" y="6014613"/>
            <a:ext cx="305033" cy="246845"/>
          </a:xfrm>
          <a:prstGeom prst="rect">
            <a:avLst/>
          </a:prstGeom>
        </p:spPr>
      </p:pic>
      <p:pic>
        <p:nvPicPr>
          <p:cNvPr id="17" name="图片 16" descr="LiiSemilogo_带地球衬托背景透明.gif">
            <a:extLst>
              <a:ext uri="{FF2B5EF4-FFF2-40B4-BE49-F238E27FC236}">
                <a16:creationId xmlns:a16="http://schemas.microsoft.com/office/drawing/2014/main" id="{9F3671CC-5421-4C09-92DA-8B3EF321D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598" y="3929867"/>
            <a:ext cx="390003" cy="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LN5Sxx SR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en-US" altLang="zh-CN" cap="none" dirty="0"/>
              <a:t>CCM/DCM/CrM/QR </a:t>
            </a:r>
            <a:r>
              <a:rPr lang="zh-CN" altLang="en-US" cap="none" dirty="0"/>
              <a:t>全模式支持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Truewave</a:t>
            </a:r>
            <a:r>
              <a:rPr lang="en-US" altLang="zh-CN" cap="none" baseline="30000" dirty="0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技术</a:t>
            </a:r>
            <a:endParaRPr lang="en-US" altLang="zh-CN" cap="none" dirty="0"/>
          </a:p>
          <a:p>
            <a:r>
              <a:rPr lang="zh-CN" altLang="en-US" cap="none" dirty="0"/>
              <a:t>至简外围</a:t>
            </a:r>
            <a:endParaRPr lang="en-US" altLang="zh-CN" cap="none" dirty="0"/>
          </a:p>
          <a:p>
            <a:r>
              <a:rPr lang="zh-CN" altLang="en-US" cap="none" dirty="0"/>
              <a:t>免调试工作</a:t>
            </a:r>
            <a:endParaRPr lang="en-US" altLang="zh-CN" cap="none" dirty="0"/>
          </a:p>
          <a:p>
            <a:r>
              <a:rPr lang="zh-CN" altLang="en-US" cap="none" dirty="0"/>
              <a:t>集成 </a:t>
            </a:r>
            <a:r>
              <a:rPr lang="en-US" altLang="zh-CN" cap="none" dirty="0"/>
              <a:t>45/65/85/100V 15/10/8m</a:t>
            </a:r>
            <a:r>
              <a:rPr lang="el-GR" altLang="zh-CN" cap="none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cap="none" dirty="0"/>
              <a:t> MOS</a:t>
            </a:r>
          </a:p>
          <a:p>
            <a:r>
              <a:rPr lang="zh-CN" altLang="en-US" cap="none" dirty="0"/>
              <a:t>支持 </a:t>
            </a:r>
            <a:r>
              <a:rPr lang="en-US" altLang="zh-CN" cap="none" dirty="0"/>
              <a:t>5V </a:t>
            </a:r>
            <a:r>
              <a:rPr lang="zh-CN" altLang="en-US" cap="none" dirty="0"/>
              <a:t>直接供电</a:t>
            </a:r>
            <a:endParaRPr lang="en-US" altLang="zh-CN" cap="none" dirty="0"/>
          </a:p>
          <a:p>
            <a:r>
              <a:rPr lang="zh-CN" altLang="en-US" cap="none" dirty="0"/>
              <a:t>宽达 </a:t>
            </a:r>
            <a:r>
              <a:rPr lang="en-US" altLang="zh-CN" cap="none" dirty="0"/>
              <a:t>4~40V VCC </a:t>
            </a:r>
            <a:r>
              <a:rPr lang="zh-CN" altLang="en-US" cap="none" dirty="0"/>
              <a:t>范围</a:t>
            </a:r>
            <a:endParaRPr lang="en-US" altLang="zh-CN" cap="none" dirty="0"/>
          </a:p>
          <a:p>
            <a:r>
              <a:rPr lang="zh-CN" altLang="en-US" cap="none" dirty="0"/>
              <a:t>支持 </a:t>
            </a:r>
            <a:r>
              <a:rPr lang="en-US" altLang="zh-CN" cap="none" dirty="0"/>
              <a:t>5~20V </a:t>
            </a:r>
            <a:r>
              <a:rPr lang="zh-CN" altLang="en-US" cap="none" dirty="0"/>
              <a:t>输出范围</a:t>
            </a:r>
            <a:endParaRPr lang="en-US" altLang="zh-CN" cap="none" dirty="0"/>
          </a:p>
          <a:p>
            <a:r>
              <a:rPr lang="zh-CN" altLang="en-US" cap="none" dirty="0"/>
              <a:t>支持 </a:t>
            </a:r>
            <a:r>
              <a:rPr lang="en-US" altLang="zh-CN" cap="none" dirty="0"/>
              <a:t>2~5A </a:t>
            </a:r>
            <a:r>
              <a:rPr lang="zh-CN" altLang="en-US" cap="none" dirty="0"/>
              <a:t>输出电流范围</a:t>
            </a:r>
            <a:endParaRPr lang="en-US" altLang="zh-CN" cap="none" dirty="0"/>
          </a:p>
          <a:p>
            <a:r>
              <a:rPr lang="en-US" altLang="zh-CN" cap="none" dirty="0"/>
              <a:t>SOP7/SOP8/TO252 </a:t>
            </a:r>
            <a:r>
              <a:rPr lang="zh-CN" altLang="en-US" cap="none" dirty="0"/>
              <a:t>多种封装形式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3562FE-D8C8-429E-8B57-19DEA1F0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2"/>
            <a:ext cx="3935689" cy="3715998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sz="2000" b="1" cap="none" dirty="0">
                <a:solidFill>
                  <a:srgbClr val="00B050"/>
                </a:solidFill>
              </a:rPr>
              <a:t>3. LN5Sxx SR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19901"/>
              </p:ext>
            </p:extLst>
          </p:nvPr>
        </p:nvGraphicFramePr>
        <p:xfrm>
          <a:off x="1145020" y="1006164"/>
          <a:ext cx="9901960" cy="439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95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1981040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2152788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  <a:gridCol w="3076337">
                  <a:extLst>
                    <a:ext uri="{9D8B030D-6E8A-4147-A177-3AD203B41FA5}">
                      <a16:colId xmlns:a16="http://schemas.microsoft.com/office/drawing/2014/main" val="152939790"/>
                    </a:ext>
                  </a:extLst>
                </a:gridCol>
              </a:tblGrid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RdsON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BVdss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Application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LN5S03, SOT235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MOS </a:t>
                      </a:r>
                      <a:r>
                        <a:rPr lang="zh-CN" altLang="en-US" dirty="0"/>
                        <a:t>外置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4~21V, up to 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LN5S18, 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4~12V, up to 2.5A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LN5S18A, 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4~12V, up to 3A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259359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LN5S18B, 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4~12V, up to 3.5A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385958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LN5S21, 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5~20V, up to 2.5A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LN5S21A, 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5~20V, up to 3A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395735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LN5S21B, 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5~20V, up to 3.5A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956357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LN5S21T,TO252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9~15V, up to 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299024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 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同步整流系列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41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19901"/>
              </p:ext>
            </p:extLst>
          </p:nvPr>
        </p:nvGraphicFramePr>
        <p:xfrm>
          <a:off x="1145020" y="1006164"/>
          <a:ext cx="9901960" cy="390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95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1981040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2152788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  <a:gridCol w="3076337">
                  <a:extLst>
                    <a:ext uri="{9D8B030D-6E8A-4147-A177-3AD203B41FA5}">
                      <a16:colId xmlns:a16="http://schemas.microsoft.com/office/drawing/2014/main" val="152939790"/>
                    </a:ext>
                  </a:extLst>
                </a:gridCol>
              </a:tblGrid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RdsON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BVdss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Application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LN5S03, SOT235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MOS </a:t>
                      </a:r>
                      <a:r>
                        <a:rPr lang="zh-CN" altLang="en-US" dirty="0"/>
                        <a:t>外置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4~21V, up to 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LN5S19, SOP7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3~5.9V, up to 2.5A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16075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LN5S19A, SOP7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3~5.9V, up to 3A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62667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LN5S19D, SOP7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3~5.9V, up to 3.5A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859671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LN5S16,TO252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6.5m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3~5.9V, up to 4A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LN5S16A,TO252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5.5m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3~5.9V, up to 4.5A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LN5S16B,TO252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4.5m</a:t>
                      </a:r>
                      <a:r>
                        <a:rPr lang="el-GR" altLang="zh-CN" dirty="0"/>
                        <a:t>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3~5.9V, up to 5A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299024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 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同步整流系列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41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481C04-377A-44A5-913A-8CAC83132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4777" y="1246909"/>
            <a:ext cx="8634846" cy="536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LN5Sxx SOP8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48" y="2655015"/>
            <a:ext cx="410988" cy="447385"/>
          </a:xfrm>
          <a:prstGeom prst="rect">
            <a:avLst/>
          </a:prstGeom>
        </p:spPr>
      </p:pic>
      <p:pic>
        <p:nvPicPr>
          <p:cNvPr id="6" name="图片 5" descr="LiiSemilogo_带地球衬托背景透明.gif">
            <a:extLst>
              <a:ext uri="{FF2B5EF4-FFF2-40B4-BE49-F238E27FC236}">
                <a16:creationId xmlns:a16="http://schemas.microsoft.com/office/drawing/2014/main" id="{1C9B4426-52F9-402F-8F45-75A81D01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48" y="5341065"/>
            <a:ext cx="410988" cy="4473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EE0D82-3F4A-4E22-9546-37C424A560C8}"/>
              </a:ext>
            </a:extLst>
          </p:cNvPr>
          <p:cNvSpPr txBox="1"/>
          <p:nvPr/>
        </p:nvSpPr>
        <p:spPr>
          <a:xfrm>
            <a:off x="6096000" y="34085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正反激供电方式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AA427C-4336-478C-A94E-B8D367CEBCA9}"/>
              </a:ext>
            </a:extLst>
          </p:cNvPr>
          <p:cNvSpPr txBox="1"/>
          <p:nvPr/>
        </p:nvSpPr>
        <p:spPr>
          <a:xfrm>
            <a:off x="6096000" y="57153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输出直接供电方式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E7A9519-83F9-4F63-AF16-CBC7564464B9}"/>
              </a:ext>
            </a:extLst>
          </p:cNvPr>
          <p:cNvCxnSpPr>
            <a:cxnSpLocks/>
          </p:cNvCxnSpPr>
          <p:nvPr/>
        </p:nvCxnSpPr>
        <p:spPr>
          <a:xfrm>
            <a:off x="1506682" y="3878407"/>
            <a:ext cx="9242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0F64151-4194-47E3-AB52-84D4DF68B75C}"/>
              </a:ext>
            </a:extLst>
          </p:cNvPr>
          <p:cNvSpPr/>
          <p:nvPr/>
        </p:nvSpPr>
        <p:spPr>
          <a:xfrm>
            <a:off x="0" y="2987386"/>
            <a:ext cx="12192000" cy="12174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/>
            <a:r>
              <a: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3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Lii</a:t>
            </a:r>
            <a:r>
              <a: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SEMICONDUCTOR       ICs   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 descr="https://timgsa.baidu.com/timg?image&amp;quality=80&amp;size=b9999_10000&amp;sec=1526834056710&amp;di=2848caf690edbe0692ea7fff0bdf02c0&amp;imgtype=0&amp;src=http%3A%2F%2Fimage5.suning.cn%2Fuimg%2Fb2c%2Fnewcatentries%2F0070068596-000000000170025103_2_800x800.jpg">
            <a:extLst>
              <a:ext uri="{FF2B5EF4-FFF2-40B4-BE49-F238E27FC236}">
                <a16:creationId xmlns:a16="http://schemas.microsoft.com/office/drawing/2014/main" id="{D3509C86-2D6C-47D1-9621-3ADBAAD17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8" b="15963"/>
          <a:stretch/>
        </p:blipFill>
        <p:spPr bwMode="auto">
          <a:xfrm>
            <a:off x="4655840" y="657956"/>
            <a:ext cx="2880320" cy="187220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395C01F-5120-4394-9DD4-743BAF6C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>
            <a:normAutofit/>
          </a:bodyPr>
          <a:lstStyle/>
          <a:p>
            <a:r>
              <a:rPr lang="zh-CN" altLang="en-US" sz="3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力生美半导体 开关电源 </a:t>
            </a:r>
            <a:r>
              <a:rPr lang="en-US" altLang="zh-CN" sz="3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IC</a:t>
            </a:r>
            <a:endParaRPr lang="zh-CN" altLang="en-US" sz="3600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0E674E-A8A0-40FF-8711-434A89516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altLang="zh-CN" cap="none" dirty="0"/>
              <a:t>  1~75W Charger/Adapter/Appliances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zh-CN" altLang="en-US" cap="none" dirty="0"/>
              <a:t>  </a:t>
            </a:r>
            <a:r>
              <a:rPr lang="en-US" altLang="zh-CN" cap="none" dirty="0"/>
              <a:t>PSR and</a:t>
            </a:r>
            <a:r>
              <a:rPr lang="zh-CN" altLang="en-US" cap="none" dirty="0"/>
              <a:t> </a:t>
            </a:r>
            <a:r>
              <a:rPr lang="en-US" altLang="zh-CN" cap="none" dirty="0"/>
              <a:t>SSR </a:t>
            </a:r>
            <a:r>
              <a:rPr lang="zh-CN" altLang="en-US" cap="none" dirty="0"/>
              <a:t>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zh-CN" altLang="en-US" cap="none" dirty="0"/>
              <a:t>  </a:t>
            </a:r>
            <a:r>
              <a:rPr lang="en-US" altLang="zh-CN" cap="none" dirty="0"/>
              <a:t>Isolation and Non-Isolation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altLang="zh-CN" cap="none" dirty="0"/>
              <a:t>  CC/CV/CP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en-US" altLang="zh-CN" cap="none" dirty="0"/>
              <a:t>USB and PD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3587D5-DC27-457E-91E5-985FA70076B2}"/>
              </a:ext>
            </a:extLst>
          </p:cNvPr>
          <p:cNvSpPr/>
          <p:nvPr/>
        </p:nvSpPr>
        <p:spPr>
          <a:xfrm>
            <a:off x="9844524" y="2987386"/>
            <a:ext cx="88323" cy="121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58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A5FFE6-2A71-4D66-A84D-FC891DE246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6732" y="1330035"/>
            <a:ext cx="8634845" cy="519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LN5Sxx SOP7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48" y="2655015"/>
            <a:ext cx="410988" cy="447385"/>
          </a:xfrm>
          <a:prstGeom prst="rect">
            <a:avLst/>
          </a:prstGeom>
        </p:spPr>
      </p:pic>
      <p:pic>
        <p:nvPicPr>
          <p:cNvPr id="6" name="图片 5" descr="LiiSemilogo_带地球衬托背景透明.gif">
            <a:extLst>
              <a:ext uri="{FF2B5EF4-FFF2-40B4-BE49-F238E27FC236}">
                <a16:creationId xmlns:a16="http://schemas.microsoft.com/office/drawing/2014/main" id="{1C9B4426-52F9-402F-8F45-75A81D01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48" y="5341065"/>
            <a:ext cx="410988" cy="4473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EE0D82-3F4A-4E22-9546-37C424A560C8}"/>
              </a:ext>
            </a:extLst>
          </p:cNvPr>
          <p:cNvSpPr txBox="1"/>
          <p:nvPr/>
        </p:nvSpPr>
        <p:spPr>
          <a:xfrm>
            <a:off x="6096000" y="34085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正反激供电方式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AA427C-4336-478C-A94E-B8D367CEBCA9}"/>
              </a:ext>
            </a:extLst>
          </p:cNvPr>
          <p:cNvSpPr txBox="1"/>
          <p:nvPr/>
        </p:nvSpPr>
        <p:spPr>
          <a:xfrm>
            <a:off x="6096000" y="57153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输出直接供电方式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E7A9519-83F9-4F63-AF16-CBC7564464B9}"/>
              </a:ext>
            </a:extLst>
          </p:cNvPr>
          <p:cNvCxnSpPr>
            <a:cxnSpLocks/>
          </p:cNvCxnSpPr>
          <p:nvPr/>
        </p:nvCxnSpPr>
        <p:spPr>
          <a:xfrm>
            <a:off x="1506682" y="3878407"/>
            <a:ext cx="9242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5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151384-362E-4141-9BF1-2D0DB07EF2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6682" y="1236518"/>
            <a:ext cx="9242713" cy="528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LN5S03 SOT23-5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48" y="2655015"/>
            <a:ext cx="410988" cy="447385"/>
          </a:xfrm>
          <a:prstGeom prst="rect">
            <a:avLst/>
          </a:prstGeom>
        </p:spPr>
      </p:pic>
      <p:pic>
        <p:nvPicPr>
          <p:cNvPr id="6" name="图片 5" descr="LiiSemilogo_带地球衬托背景透明.gif">
            <a:extLst>
              <a:ext uri="{FF2B5EF4-FFF2-40B4-BE49-F238E27FC236}">
                <a16:creationId xmlns:a16="http://schemas.microsoft.com/office/drawing/2014/main" id="{1C9B4426-52F9-402F-8F45-75A81D01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48" y="5341065"/>
            <a:ext cx="410988" cy="4473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EE0D82-3F4A-4E22-9546-37C424A560C8}"/>
              </a:ext>
            </a:extLst>
          </p:cNvPr>
          <p:cNvSpPr txBox="1"/>
          <p:nvPr/>
        </p:nvSpPr>
        <p:spPr>
          <a:xfrm>
            <a:off x="6096000" y="34085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正反激供电方式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AA427C-4336-478C-A94E-B8D367CEBCA9}"/>
              </a:ext>
            </a:extLst>
          </p:cNvPr>
          <p:cNvSpPr txBox="1"/>
          <p:nvPr/>
        </p:nvSpPr>
        <p:spPr>
          <a:xfrm>
            <a:off x="6096000" y="57153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输出直接供电方式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E7A9519-83F9-4F63-AF16-CBC7564464B9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1506682" y="3878407"/>
            <a:ext cx="9242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04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LN3Cxx SSR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控制器系列：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zh-CN" altLang="en-US" cap="none" dirty="0"/>
              <a:t>外置 </a:t>
            </a:r>
            <a:r>
              <a:rPr lang="en-US" altLang="zh-CN" cap="none" dirty="0"/>
              <a:t>MOS </a:t>
            </a:r>
            <a:r>
              <a:rPr lang="zh-CN" altLang="en-US" cap="none" dirty="0"/>
              <a:t>控制器</a:t>
            </a:r>
            <a:endParaRPr lang="en-US" altLang="zh-CN" cap="none" dirty="0"/>
          </a:p>
          <a:p>
            <a:r>
              <a:rPr lang="zh-CN" altLang="en-US" cap="none" dirty="0"/>
              <a:t>满足 </a:t>
            </a:r>
            <a:r>
              <a:rPr lang="en-US" altLang="zh-CN" cap="none" dirty="0"/>
              <a:t>DoE LEVEL VI &amp; </a:t>
            </a:r>
            <a:r>
              <a:rPr lang="en-US" altLang="zh-CN" cap="none" dirty="0" err="1"/>
              <a:t>CoC</a:t>
            </a:r>
            <a:r>
              <a:rPr lang="en-US" altLang="zh-CN" cap="none" dirty="0"/>
              <a:t> V5 </a:t>
            </a:r>
            <a:r>
              <a:rPr lang="zh-CN" altLang="en-US" cap="none" dirty="0"/>
              <a:t>能效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TrueOVP</a:t>
            </a:r>
            <a:r>
              <a:rPr lang="en-US" altLang="zh-CN" cap="none" baseline="30000" dirty="0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功能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 err="1"/>
              <a:t>TrueUVP</a:t>
            </a:r>
            <a:r>
              <a:rPr lang="en-US" altLang="zh-CN" cap="none" baseline="30000" dirty="0" err="1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功能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 err="1"/>
              <a:t>TrueOCP</a:t>
            </a:r>
            <a:r>
              <a:rPr lang="en-US" altLang="zh-CN" cap="none" dirty="0"/>
              <a:t> </a:t>
            </a:r>
            <a:r>
              <a:rPr lang="zh-CN" altLang="en-US" cap="none" dirty="0"/>
              <a:t>功能</a:t>
            </a:r>
            <a:endParaRPr lang="en-US" altLang="zh-CN" cap="none" dirty="0"/>
          </a:p>
          <a:p>
            <a:r>
              <a:rPr lang="zh-CN" altLang="en-US" cap="none" dirty="0"/>
              <a:t>待机功耗低至 </a:t>
            </a:r>
            <a:r>
              <a:rPr lang="en-US" altLang="zh-CN" cap="none" dirty="0"/>
              <a:t>50mW</a:t>
            </a:r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65kHz </a:t>
            </a:r>
            <a:r>
              <a:rPr lang="zh-CN" altLang="en-US" cap="none" dirty="0"/>
              <a:t>最大频率限制</a:t>
            </a:r>
            <a:endParaRPr lang="en-US" altLang="zh-CN" cap="none" dirty="0"/>
          </a:p>
          <a:p>
            <a:r>
              <a:rPr lang="zh-CN" altLang="en-US" cap="none" dirty="0"/>
              <a:t>软启动与同步斜坡补偿技术</a:t>
            </a:r>
            <a:endParaRPr lang="en-US" altLang="zh-CN" cap="none" dirty="0"/>
          </a:p>
          <a:p>
            <a:r>
              <a:rPr lang="zh-CN" altLang="en-US" cap="none" dirty="0"/>
              <a:t>支持高达 </a:t>
            </a:r>
            <a:r>
              <a:rPr lang="en-US" altLang="zh-CN" cap="none" dirty="0"/>
              <a:t>80V VCC </a:t>
            </a:r>
            <a:r>
              <a:rPr lang="zh-CN" altLang="en-US" cap="none" dirty="0"/>
              <a:t>供电范围（</a:t>
            </a:r>
            <a:r>
              <a:rPr lang="en-US" altLang="zh-CN" cap="none" dirty="0"/>
              <a:t>LN3C60</a:t>
            </a:r>
            <a:r>
              <a:rPr lang="zh-CN" altLang="en-US" cap="none" dirty="0"/>
              <a:t>）</a:t>
            </a:r>
            <a:endParaRPr lang="en-US" altLang="zh-CN" cap="none" dirty="0"/>
          </a:p>
          <a:p>
            <a:endParaRPr lang="en-US" altLang="zh-CN" cap="none" dirty="0"/>
          </a:p>
          <a:p>
            <a:endParaRPr lang="zh-CN" altLang="en-US" cap="none" dirty="0"/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8" name="文本占位符 4">
            <a:extLst>
              <a:ext uri="{FF2B5EF4-FFF2-40B4-BE49-F238E27FC236}">
                <a16:creationId xmlns:a16="http://schemas.microsoft.com/office/drawing/2014/main" id="{AF515C3B-4334-4A36-A08F-45E400B14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1"/>
            <a:ext cx="3935689" cy="3627675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sz="2000" b="1" cap="none" dirty="0">
                <a:solidFill>
                  <a:srgbClr val="00B050"/>
                </a:solidFill>
              </a:rPr>
              <a:t>4. LN3Cxx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控制器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2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7073"/>
              </p:ext>
            </p:extLst>
          </p:nvPr>
        </p:nvGraphicFramePr>
        <p:xfrm>
          <a:off x="1145020" y="1514565"/>
          <a:ext cx="9901960" cy="267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95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1981040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2152788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  <a:gridCol w="3076337">
                  <a:extLst>
                    <a:ext uri="{9D8B030D-6E8A-4147-A177-3AD203B41FA5}">
                      <a16:colId xmlns:a16="http://schemas.microsoft.com/office/drawing/2014/main" val="152939790"/>
                    </a:ext>
                  </a:extLst>
                </a:gridCol>
              </a:tblGrid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Package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Fosc</a:t>
                      </a:r>
                      <a:r>
                        <a:rPr lang="en-US" altLang="zh-CN" dirty="0"/>
                        <a:t>/VCC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Application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LN3C50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65kHz/9~27V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标准应用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LN3C51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100kHz/9~27V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高频小型化应用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16075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LN3C53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65kHz/9~27V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兼容型通用应用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6266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LN3C60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65kHz/9~80V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宽输出变压电源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859671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SSR 6 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级控制器系列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66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828D5C-C302-4F34-B99B-CAC6383FC9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1033895"/>
            <a:ext cx="10800000" cy="535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LN3C50/51 SOT23-6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34" y="4087073"/>
            <a:ext cx="317266" cy="3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5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697BD8-BD82-40FA-8D85-98B3ED394A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1085850"/>
            <a:ext cx="10800000" cy="535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LN3C60 SOP8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24" y="4272863"/>
            <a:ext cx="390003" cy="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LN8Kxx HVBUCK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zh-CN" altLang="en-US" cap="none" dirty="0"/>
              <a:t>专为 </a:t>
            </a:r>
            <a:r>
              <a:rPr lang="en-US" altLang="zh-CN" cap="none" dirty="0"/>
              <a:t>HVBUCK</a:t>
            </a:r>
            <a:r>
              <a:rPr lang="en-US" altLang="zh-CN" cap="none" baseline="30000" dirty="0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架构设计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 err="1"/>
              <a:t>ZeroFlux</a:t>
            </a:r>
            <a:r>
              <a:rPr lang="en-US" altLang="zh-CN" cap="none" baseline="30000" dirty="0" err="1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技术</a:t>
            </a:r>
            <a:endParaRPr lang="en-US" altLang="zh-CN" cap="none" dirty="0"/>
          </a:p>
          <a:p>
            <a:r>
              <a:rPr lang="zh-CN" altLang="en-US" cap="none" dirty="0"/>
              <a:t>快速电流响应无过冲</a:t>
            </a:r>
            <a:endParaRPr lang="en-US" altLang="zh-CN" cap="none" dirty="0"/>
          </a:p>
          <a:p>
            <a:r>
              <a:rPr lang="zh-CN" altLang="en-US" cap="none" dirty="0"/>
              <a:t>峰值电流外部调节</a:t>
            </a:r>
            <a:r>
              <a:rPr lang="en-US" altLang="zh-CN" cap="none" dirty="0"/>
              <a:t>/</a:t>
            </a:r>
            <a:r>
              <a:rPr lang="zh-CN" altLang="en-US" cap="none" dirty="0"/>
              <a:t>或内部固定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850V HVBJT (LN8K05/06/15)</a:t>
            </a:r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650V NVDMOS (LN8K03/09/16/18)</a:t>
            </a:r>
          </a:p>
          <a:p>
            <a:r>
              <a:rPr lang="zh-CN" altLang="en-US" cap="none" dirty="0"/>
              <a:t>无外围器件的极简设计</a:t>
            </a:r>
            <a:endParaRPr lang="en-US" altLang="zh-CN" cap="none" dirty="0"/>
          </a:p>
          <a:p>
            <a:r>
              <a:rPr lang="en-US" altLang="zh-CN" cap="none" dirty="0"/>
              <a:t>150mA/300mA/450mA </a:t>
            </a:r>
            <a:r>
              <a:rPr lang="zh-CN" altLang="en-US" cap="none" dirty="0"/>
              <a:t>输出电流</a:t>
            </a:r>
            <a:endParaRPr lang="en-US" altLang="zh-CN" cap="none" dirty="0"/>
          </a:p>
          <a:p>
            <a:r>
              <a:rPr lang="en-US" altLang="zh-CN" cap="none" dirty="0"/>
              <a:t>5V/12V/15V/18V/24V </a:t>
            </a:r>
            <a:r>
              <a:rPr lang="zh-CN" altLang="en-US" cap="none" dirty="0"/>
              <a:t>输出电压</a:t>
            </a:r>
            <a:endParaRPr lang="en-US" altLang="zh-CN" cap="none" dirty="0"/>
          </a:p>
          <a:p>
            <a:endParaRPr lang="zh-CN" altLang="en-US" cap="none" dirty="0"/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8" name="文本占位符 4">
            <a:extLst>
              <a:ext uri="{FF2B5EF4-FFF2-40B4-BE49-F238E27FC236}">
                <a16:creationId xmlns:a16="http://schemas.microsoft.com/office/drawing/2014/main" id="{70431EF0-61FD-42C4-B5DC-C3BF6917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1"/>
            <a:ext cx="3935689" cy="3799125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sz="2000" b="1" cap="none" dirty="0">
                <a:solidFill>
                  <a:srgbClr val="00B050"/>
                </a:solidFill>
              </a:rPr>
              <a:t>5. LN8Kxx HVBUCK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96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84070"/>
              </p:ext>
            </p:extLst>
          </p:nvPr>
        </p:nvGraphicFramePr>
        <p:xfrm>
          <a:off x="1145020" y="1514565"/>
          <a:ext cx="9901960" cy="375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380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2067791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3034145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  <a:gridCol w="2744644">
                  <a:extLst>
                    <a:ext uri="{9D8B030D-6E8A-4147-A177-3AD203B41FA5}">
                      <a16:colId xmlns:a16="http://schemas.microsoft.com/office/drawing/2014/main" val="152939790"/>
                    </a:ext>
                  </a:extLst>
                </a:gridCol>
              </a:tblGrid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Package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Iout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Vout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Features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LN8K05A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150mA/5V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超低成本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LN8K05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250mA/5V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精确 </a:t>
                      </a:r>
                      <a:r>
                        <a:rPr lang="en-US" altLang="zh-CN" dirty="0"/>
                        <a:t>5V </a:t>
                      </a:r>
                      <a:r>
                        <a:rPr lang="zh-CN" altLang="en-US" dirty="0"/>
                        <a:t>输出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LN8K06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250mA/12V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零过冲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16075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LN8K15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450mA/12V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零过冲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6266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LN8K03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SOP8/DIP8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300mA/18V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超精简外围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859671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LN8K18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SOP8/DIP8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300mA/12V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超精简外围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HVBUCK</a:t>
            </a:r>
            <a:r>
              <a:rPr lang="en-US" altLang="zh-CN" baseline="30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</a:t>
            </a:r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非隔离系列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95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38B3A51-FCB2-4DA7-8C98-87921F5C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41" y="1272885"/>
            <a:ext cx="10842913" cy="496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LN8K03/18 HVBUCK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4D272E7E-CC24-4A9F-8AD8-7FC4F299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70" y="1886757"/>
            <a:ext cx="390003" cy="424542"/>
          </a:xfrm>
          <a:prstGeom prst="rect">
            <a:avLst/>
          </a:prstGeom>
        </p:spPr>
      </p:pic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69" y="4381870"/>
            <a:ext cx="390003" cy="42454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2F912FB-8A91-46A6-9D36-06F4F45B76C6}"/>
              </a:ext>
            </a:extLst>
          </p:cNvPr>
          <p:cNvSpPr txBox="1"/>
          <p:nvPr/>
        </p:nvSpPr>
        <p:spPr>
          <a:xfrm>
            <a:off x="2103248" y="31703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</a:rPr>
              <a:t>正电压输出应用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428D6-C816-49BE-9C1E-E2103D6EE9BF}"/>
              </a:ext>
            </a:extLst>
          </p:cNvPr>
          <p:cNvSpPr txBox="1"/>
          <p:nvPr/>
        </p:nvSpPr>
        <p:spPr>
          <a:xfrm>
            <a:off x="2103248" y="567127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</a:rPr>
              <a:t>负电压输出应用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E98BC6A-CEB4-4FF7-BAD8-E623CDB1A594}"/>
              </a:ext>
            </a:extLst>
          </p:cNvPr>
          <p:cNvCxnSpPr/>
          <p:nvPr/>
        </p:nvCxnSpPr>
        <p:spPr>
          <a:xfrm>
            <a:off x="1190846" y="3797883"/>
            <a:ext cx="9698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847635" y="2176041"/>
            <a:ext cx="2801074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31888" y="4641449"/>
            <a:ext cx="2801074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1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47782C-19DB-498C-A55F-FD9621D30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1340427"/>
            <a:ext cx="10800000" cy="500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LN8K06/15 HVBUCK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59495-CEBA-4E69-949D-89626AAB00C0}"/>
              </a:ext>
            </a:extLst>
          </p:cNvPr>
          <p:cNvSpPr/>
          <p:nvPr/>
        </p:nvSpPr>
        <p:spPr>
          <a:xfrm>
            <a:off x="5194005" y="3211708"/>
            <a:ext cx="441251" cy="41931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4D272E7E-CC24-4A9F-8AD8-7FC4F299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05" y="1921477"/>
            <a:ext cx="390003" cy="424542"/>
          </a:xfrm>
          <a:prstGeom prst="rect">
            <a:avLst/>
          </a:prstGeom>
        </p:spPr>
      </p:pic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05" y="4459216"/>
            <a:ext cx="390003" cy="42454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2F912FB-8A91-46A6-9D36-06F4F45B76C6}"/>
              </a:ext>
            </a:extLst>
          </p:cNvPr>
          <p:cNvSpPr txBox="1"/>
          <p:nvPr/>
        </p:nvSpPr>
        <p:spPr>
          <a:xfrm>
            <a:off x="2103248" y="31703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</a:rPr>
              <a:t>正电压输出应用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428D6-C816-49BE-9C1E-E2103D6EE9BF}"/>
              </a:ext>
            </a:extLst>
          </p:cNvPr>
          <p:cNvSpPr txBox="1"/>
          <p:nvPr/>
        </p:nvSpPr>
        <p:spPr>
          <a:xfrm>
            <a:off x="2103248" y="567127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</a:rPr>
              <a:t>负电压输出应用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E98BC6A-CEB4-4FF7-BAD8-E623CDB1A594}"/>
              </a:ext>
            </a:extLst>
          </p:cNvPr>
          <p:cNvCxnSpPr/>
          <p:nvPr/>
        </p:nvCxnSpPr>
        <p:spPr>
          <a:xfrm>
            <a:off x="1190846" y="3865418"/>
            <a:ext cx="9698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8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1B189DCE-BBFC-4392-A41A-FD1072A8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>
            <a:normAutofit/>
          </a:bodyPr>
          <a:lstStyle/>
          <a:p>
            <a:r>
              <a:rPr lang="zh-CN" altLang="en-US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主要产品系列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8ED5AEE-CE64-45E1-ACC7-C40D0051C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4989649"/>
            <a:ext cx="10364452" cy="1140644"/>
          </a:xfrm>
        </p:spPr>
        <p:txBody>
          <a:bodyPr/>
          <a:lstStyle/>
          <a:p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altLang="zh-CN" cap="none" dirty="0"/>
              <a:t>  1~75W Charger/Adapter/Appliances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zh-CN" altLang="en-US" cap="none" dirty="0"/>
              <a:t>  </a:t>
            </a:r>
            <a:r>
              <a:rPr lang="en-US" altLang="zh-CN" cap="none" dirty="0"/>
              <a:t>PSR and</a:t>
            </a:r>
            <a:r>
              <a:rPr lang="zh-CN" altLang="en-US" cap="none" dirty="0"/>
              <a:t> </a:t>
            </a:r>
            <a:r>
              <a:rPr lang="en-US" altLang="zh-CN" cap="none" dirty="0"/>
              <a:t>SSR </a:t>
            </a:r>
            <a:r>
              <a:rPr lang="zh-CN" altLang="en-US" cap="none" dirty="0"/>
              <a:t>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zh-CN" altLang="en-US" cap="none" dirty="0"/>
              <a:t>  </a:t>
            </a:r>
            <a:r>
              <a:rPr lang="en-US" altLang="zh-CN" cap="none" dirty="0"/>
              <a:t>Isolation and Non-Isolation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altLang="zh-CN" cap="none" dirty="0"/>
              <a:t>  CC/CV/CP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en-US" altLang="zh-CN" cap="none" dirty="0"/>
              <a:t>USB and PD 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14858792-61BA-4738-BC6C-ECF27C09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77" y="2641008"/>
            <a:ext cx="1023849" cy="105064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A6F8AB-2447-48E5-B9F5-D057D321F445}"/>
              </a:ext>
            </a:extLst>
          </p:cNvPr>
          <p:cNvSpPr/>
          <p:nvPr/>
        </p:nvSpPr>
        <p:spPr>
          <a:xfrm>
            <a:off x="3247422" y="4589539"/>
            <a:ext cx="5699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Lii</a:t>
            </a:r>
            <a:r>
              <a:rPr lang="en-US" altLang="zh-CN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semiconductor</a:t>
            </a:r>
            <a:r>
              <a:rPr lang="zh-CN" alt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main product lines</a:t>
            </a:r>
          </a:p>
        </p:txBody>
      </p:sp>
    </p:spTree>
    <p:extLst>
      <p:ext uri="{BB962C8B-B14F-4D97-AF65-F5344CB8AC3E}">
        <p14:creationId xmlns:p14="http://schemas.microsoft.com/office/powerpoint/2010/main" val="313873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LN8K05 SOP6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346D45-176B-40EA-9C69-B1E4315B9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95193" y="1384608"/>
            <a:ext cx="7365872" cy="24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0593C4C-4949-4D4C-B676-3D5D840D2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07972" y="3886177"/>
            <a:ext cx="7363679" cy="24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918" y="2475646"/>
            <a:ext cx="390003" cy="424542"/>
          </a:xfrm>
          <a:prstGeom prst="rect">
            <a:avLst/>
          </a:prstGeom>
        </p:spPr>
      </p:pic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4D272E7E-CC24-4A9F-8AD8-7FC4F2990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413" y="5059665"/>
            <a:ext cx="390003" cy="4245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BF8F8C-7B2C-4A81-AA3A-D7333F0C4CEE}"/>
              </a:ext>
            </a:extLst>
          </p:cNvPr>
          <p:cNvSpPr txBox="1"/>
          <p:nvPr/>
        </p:nvSpPr>
        <p:spPr>
          <a:xfrm>
            <a:off x="8774212" y="221469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</a:rPr>
              <a:t>正电压输出应用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40E216-51B9-4C1E-83D8-6E0BB9F581AF}"/>
              </a:ext>
            </a:extLst>
          </p:cNvPr>
          <p:cNvSpPr txBox="1"/>
          <p:nvPr/>
        </p:nvSpPr>
        <p:spPr>
          <a:xfrm>
            <a:off x="830362" y="482785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</a:rPr>
              <a:t>负电压输出应用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5BD3511-C92E-4FDB-A548-768BB7E57577}"/>
              </a:ext>
            </a:extLst>
          </p:cNvPr>
          <p:cNvSpPr/>
          <p:nvPr/>
        </p:nvSpPr>
        <p:spPr>
          <a:xfrm>
            <a:off x="10301288" y="5210174"/>
            <a:ext cx="64293" cy="4571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1782E0-DB6D-475F-AC59-E3808C072F78}"/>
              </a:ext>
            </a:extLst>
          </p:cNvPr>
          <p:cNvSpPr/>
          <p:nvPr/>
        </p:nvSpPr>
        <p:spPr>
          <a:xfrm>
            <a:off x="10301288" y="5158981"/>
            <a:ext cx="64293" cy="4571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FB636CF-A26F-4147-9E3C-6A83CA45DB09}"/>
              </a:ext>
            </a:extLst>
          </p:cNvPr>
          <p:cNvCxnSpPr/>
          <p:nvPr/>
        </p:nvCxnSpPr>
        <p:spPr>
          <a:xfrm>
            <a:off x="1190846" y="3865418"/>
            <a:ext cx="9698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28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LN5Rxx HVBJT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850V HVBJT </a:t>
            </a:r>
            <a:r>
              <a:rPr lang="zh-CN" altLang="en-US" cap="none" dirty="0"/>
              <a:t>开关</a:t>
            </a:r>
            <a:endParaRPr lang="en-US" altLang="zh-CN" cap="none" dirty="0"/>
          </a:p>
          <a:p>
            <a:r>
              <a:rPr lang="zh-CN" altLang="en-US" cap="none" dirty="0"/>
              <a:t>恒功率输出特性</a:t>
            </a:r>
            <a:endParaRPr lang="en-US" altLang="zh-CN" cap="none" dirty="0"/>
          </a:p>
          <a:p>
            <a:r>
              <a:rPr lang="zh-CN" altLang="en-US" cap="none" dirty="0"/>
              <a:t>支持 </a:t>
            </a:r>
            <a:r>
              <a:rPr lang="en-US" altLang="zh-CN" cap="none" dirty="0"/>
              <a:t>PSR &amp; SSR </a:t>
            </a:r>
            <a:r>
              <a:rPr lang="zh-CN" altLang="en-US" cap="none" dirty="0"/>
              <a:t>接法</a:t>
            </a:r>
            <a:endParaRPr lang="en-US" altLang="zh-CN" cap="none" dirty="0"/>
          </a:p>
          <a:p>
            <a:r>
              <a:rPr lang="zh-CN" altLang="en-US" cap="none" dirty="0"/>
              <a:t>高动态响应</a:t>
            </a:r>
            <a:r>
              <a:rPr lang="en-US" altLang="zh-CN" cap="none" dirty="0"/>
              <a:t> PSR </a:t>
            </a:r>
            <a:r>
              <a:rPr lang="zh-CN" altLang="en-US" cap="none" dirty="0"/>
              <a:t>预稳压架构</a:t>
            </a:r>
            <a:endParaRPr lang="en-US" altLang="zh-CN" cap="none" dirty="0"/>
          </a:p>
          <a:p>
            <a:r>
              <a:rPr lang="zh-CN" altLang="en-US" cap="none" dirty="0"/>
              <a:t>满足 </a:t>
            </a:r>
            <a:r>
              <a:rPr lang="en-US" altLang="zh-CN" cap="none" dirty="0"/>
              <a:t>DoE VI &amp; </a:t>
            </a:r>
            <a:r>
              <a:rPr lang="en-US" altLang="zh-CN" cap="none" dirty="0" err="1"/>
              <a:t>CoC</a:t>
            </a:r>
            <a:r>
              <a:rPr lang="en-US" altLang="zh-CN" cap="none" dirty="0"/>
              <a:t> V5 </a:t>
            </a:r>
            <a:r>
              <a:rPr lang="zh-CN" altLang="en-US" cap="none" dirty="0"/>
              <a:t>能效要求</a:t>
            </a:r>
            <a:endParaRPr lang="en-US" altLang="zh-CN" cap="none" dirty="0"/>
          </a:p>
          <a:p>
            <a:r>
              <a:rPr lang="zh-CN" altLang="en-US" cap="none" dirty="0"/>
              <a:t>待机功耗低至 </a:t>
            </a:r>
            <a:r>
              <a:rPr lang="en-US" altLang="zh-CN" cap="none" dirty="0"/>
              <a:t>50mW</a:t>
            </a:r>
          </a:p>
          <a:p>
            <a:r>
              <a:rPr lang="zh-CN" altLang="en-US" cap="none" dirty="0"/>
              <a:t>内置快速启动高压电流源</a:t>
            </a:r>
            <a:endParaRPr lang="en-US" altLang="zh-CN" cap="none" dirty="0"/>
          </a:p>
          <a:p>
            <a:r>
              <a:rPr lang="zh-CN" altLang="en-US" cap="none" dirty="0"/>
              <a:t>皮实耐用超高性价比</a:t>
            </a:r>
            <a:endParaRPr lang="en-US" altLang="zh-CN" cap="none" dirty="0"/>
          </a:p>
          <a:p>
            <a:r>
              <a:rPr lang="zh-CN" altLang="en-US" cap="none" dirty="0"/>
              <a:t>超高耐压功率开关 </a:t>
            </a:r>
            <a:r>
              <a:rPr lang="en-US" altLang="zh-CN" cap="none" dirty="0"/>
              <a:t>300Vac </a:t>
            </a:r>
            <a:r>
              <a:rPr lang="zh-CN" altLang="en-US" cap="none" dirty="0"/>
              <a:t>全球严苛电网</a:t>
            </a:r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8" name="文本占位符 4">
            <a:extLst>
              <a:ext uri="{FF2B5EF4-FFF2-40B4-BE49-F238E27FC236}">
                <a16:creationId xmlns:a16="http://schemas.microsoft.com/office/drawing/2014/main" id="{801507A7-C87F-41B2-B897-43F8FB67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2"/>
            <a:ext cx="3935689" cy="3700412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sz="2000" b="1" cap="none" dirty="0">
                <a:solidFill>
                  <a:srgbClr val="00B050"/>
                </a:solidFill>
              </a:rPr>
              <a:t>6. LN5Rxx HVBJT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3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84034"/>
              </p:ext>
            </p:extLst>
          </p:nvPr>
        </p:nvGraphicFramePr>
        <p:xfrm>
          <a:off x="1145020" y="1514565"/>
          <a:ext cx="9901961" cy="267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186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1989186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1989186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  <a:gridCol w="3934403">
                  <a:extLst>
                    <a:ext uri="{9D8B030D-6E8A-4147-A177-3AD203B41FA5}">
                      <a16:colId xmlns:a16="http://schemas.microsoft.com/office/drawing/2014/main" val="152939790"/>
                    </a:ext>
                  </a:extLst>
                </a:gridCol>
              </a:tblGrid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Package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Pout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Features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LN5R04DA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1~5W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恒功率模式，支持 </a:t>
                      </a:r>
                      <a:r>
                        <a:rPr lang="en-US" altLang="zh-CN" dirty="0"/>
                        <a:t>SSR &amp; PSR </a:t>
                      </a:r>
                      <a:r>
                        <a:rPr lang="zh-CN" altLang="en-US" dirty="0"/>
                        <a:t>接法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LN5R05CA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5~8W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恒功率模式，支持 </a:t>
                      </a:r>
                      <a:r>
                        <a:rPr lang="en-US" altLang="zh-CN" dirty="0"/>
                        <a:t>SSR &amp; PSR </a:t>
                      </a:r>
                      <a:r>
                        <a:rPr lang="zh-CN" altLang="en-US" dirty="0"/>
                        <a:t>接法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16075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LN5R06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8~10W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恒功率模式，支持 </a:t>
                      </a:r>
                      <a:r>
                        <a:rPr lang="en-US" altLang="zh-CN" dirty="0"/>
                        <a:t>SSR &amp; PSR </a:t>
                      </a:r>
                      <a:r>
                        <a:rPr lang="zh-CN" altLang="en-US" dirty="0"/>
                        <a:t>接法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6266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LN5R12CA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10~15W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恒功率模式，支持 </a:t>
                      </a:r>
                      <a:r>
                        <a:rPr lang="en-US" altLang="zh-CN" dirty="0"/>
                        <a:t>SSR &amp; PSR </a:t>
                      </a:r>
                      <a:r>
                        <a:rPr lang="zh-CN" altLang="en-US" dirty="0"/>
                        <a:t>接法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859671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LN5Rxx CV/CP HVBJT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191422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444006-ED23-42D4-885B-1306294E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872" y="1179368"/>
            <a:ext cx="9941281" cy="506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LN5Rxx CV/CP ICs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860" y="4163661"/>
            <a:ext cx="390003" cy="42454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2F912FB-8A91-46A6-9D36-06F4F45B76C6}"/>
              </a:ext>
            </a:extLst>
          </p:cNvPr>
          <p:cNvSpPr txBox="1"/>
          <p:nvPr/>
        </p:nvSpPr>
        <p:spPr>
          <a:xfrm>
            <a:off x="8965864" y="3763551"/>
            <a:ext cx="192232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</a:t>
            </a:r>
            <a:r>
              <a:rPr lang="zh-CN" altLang="en-US" sz="2000" dirty="0">
                <a:solidFill>
                  <a:srgbClr val="FF0000"/>
                </a:solidFill>
              </a:rPr>
              <a:t>接法时去除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428D6-C816-49BE-9C1E-E2103D6EE9BF}"/>
              </a:ext>
            </a:extLst>
          </p:cNvPr>
          <p:cNvSpPr txBox="1"/>
          <p:nvPr/>
        </p:nvSpPr>
        <p:spPr>
          <a:xfrm>
            <a:off x="2653966" y="5524743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R3 </a:t>
            </a:r>
            <a:r>
              <a:rPr lang="zh-CN" altLang="en-US" sz="1400" dirty="0">
                <a:solidFill>
                  <a:srgbClr val="00B050"/>
                </a:solidFill>
              </a:rPr>
              <a:t>仅 </a:t>
            </a:r>
            <a:r>
              <a:rPr lang="en-US" altLang="zh-CN" sz="1400" dirty="0">
                <a:solidFill>
                  <a:srgbClr val="00B050"/>
                </a:solidFill>
              </a:rPr>
              <a:t>LN5R12CA </a:t>
            </a:r>
            <a:r>
              <a:rPr lang="zh-CN" altLang="en-US" sz="1400" dirty="0">
                <a:solidFill>
                  <a:srgbClr val="00B050"/>
                </a:solidFill>
              </a:rPr>
              <a:t>使用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D458E83-AB4E-4526-AFB2-9702E37B6870}"/>
              </a:ext>
            </a:extLst>
          </p:cNvPr>
          <p:cNvCxnSpPr>
            <a:stCxn id="15" idx="0"/>
          </p:cNvCxnSpPr>
          <p:nvPr/>
        </p:nvCxnSpPr>
        <p:spPr>
          <a:xfrm flipV="1">
            <a:off x="3582265" y="5159086"/>
            <a:ext cx="823480" cy="36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2EC0EF8-C516-4AB5-8D45-DBFC843E009E}"/>
              </a:ext>
            </a:extLst>
          </p:cNvPr>
          <p:cNvSpPr/>
          <p:nvPr/>
        </p:nvSpPr>
        <p:spPr>
          <a:xfrm>
            <a:off x="7190509" y="4197927"/>
            <a:ext cx="3782291" cy="1901537"/>
          </a:xfrm>
          <a:custGeom>
            <a:avLst/>
            <a:gdLst>
              <a:gd name="connsiteX0" fmla="*/ 0 w 3782291"/>
              <a:gd name="connsiteY0" fmla="*/ 1662546 h 1901537"/>
              <a:gd name="connsiteX1" fmla="*/ 0 w 3782291"/>
              <a:gd name="connsiteY1" fmla="*/ 592282 h 1901537"/>
              <a:gd name="connsiteX2" fmla="*/ 1719696 w 3782291"/>
              <a:gd name="connsiteY2" fmla="*/ 592282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62546 h 1901537"/>
              <a:gd name="connsiteX0" fmla="*/ 0 w 3782291"/>
              <a:gd name="connsiteY0" fmla="*/ 1641764 h 1901537"/>
              <a:gd name="connsiteX1" fmla="*/ 0 w 3782291"/>
              <a:gd name="connsiteY1" fmla="*/ 592282 h 1901537"/>
              <a:gd name="connsiteX2" fmla="*/ 1719696 w 3782291"/>
              <a:gd name="connsiteY2" fmla="*/ 592282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41764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291" h="1901537">
                <a:moveTo>
                  <a:pt x="0" y="1641764"/>
                </a:moveTo>
                <a:lnTo>
                  <a:pt x="0" y="592282"/>
                </a:lnTo>
                <a:lnTo>
                  <a:pt x="1719696" y="592282"/>
                </a:lnTo>
                <a:lnTo>
                  <a:pt x="1719696" y="0"/>
                </a:lnTo>
                <a:lnTo>
                  <a:pt x="3782291" y="0"/>
                </a:lnTo>
                <a:lnTo>
                  <a:pt x="3782291" y="1901537"/>
                </a:lnTo>
                <a:lnTo>
                  <a:pt x="2524991" y="1901537"/>
                </a:lnTo>
                <a:lnTo>
                  <a:pt x="2524991" y="1626178"/>
                </a:lnTo>
                <a:lnTo>
                  <a:pt x="0" y="1641764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D993845-5802-4A16-84A8-0FC92145756E}"/>
              </a:ext>
            </a:extLst>
          </p:cNvPr>
          <p:cNvCxnSpPr>
            <a:stCxn id="14" idx="1"/>
            <a:endCxn id="9" idx="3"/>
          </p:cNvCxnSpPr>
          <p:nvPr/>
        </p:nvCxnSpPr>
        <p:spPr>
          <a:xfrm flipH="1">
            <a:off x="8910205" y="3963606"/>
            <a:ext cx="55659" cy="234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08CD595-BD91-4B07-94A5-29CBC7DD5668}"/>
              </a:ext>
            </a:extLst>
          </p:cNvPr>
          <p:cNvCxnSpPr>
            <a:stCxn id="14" idx="3"/>
            <a:endCxn id="9" idx="4"/>
          </p:cNvCxnSpPr>
          <p:nvPr/>
        </p:nvCxnSpPr>
        <p:spPr>
          <a:xfrm>
            <a:off x="10888185" y="3963606"/>
            <a:ext cx="84615" cy="234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LN6Mxx ACZERO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zh-CN" altLang="en-US" cap="none" dirty="0"/>
              <a:t>内置交流过零检测与输出功能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850V HVBJT </a:t>
            </a:r>
            <a:r>
              <a:rPr lang="zh-CN" altLang="en-US" cap="none" dirty="0"/>
              <a:t>开关</a:t>
            </a:r>
            <a:endParaRPr lang="en-US" altLang="zh-CN" cap="none" dirty="0"/>
          </a:p>
          <a:p>
            <a:r>
              <a:rPr lang="zh-CN" altLang="en-US" cap="none" dirty="0"/>
              <a:t>恒功率输出特性</a:t>
            </a:r>
            <a:endParaRPr lang="en-US" altLang="zh-CN" cap="none" dirty="0"/>
          </a:p>
          <a:p>
            <a:r>
              <a:rPr lang="zh-CN" altLang="en-US" cap="none" dirty="0"/>
              <a:t>支持 </a:t>
            </a:r>
            <a:r>
              <a:rPr lang="en-US" altLang="zh-CN" cap="none" dirty="0"/>
              <a:t>PSR &amp; SSR </a:t>
            </a:r>
            <a:r>
              <a:rPr lang="zh-CN" altLang="en-US" cap="none" dirty="0"/>
              <a:t>接法</a:t>
            </a:r>
            <a:endParaRPr lang="en-US" altLang="zh-CN" cap="none" dirty="0"/>
          </a:p>
          <a:p>
            <a:r>
              <a:rPr lang="zh-CN" altLang="en-US" cap="none" dirty="0"/>
              <a:t>高动态响应</a:t>
            </a:r>
            <a:r>
              <a:rPr lang="en-US" altLang="zh-CN" cap="none" dirty="0"/>
              <a:t> PSR </a:t>
            </a:r>
            <a:r>
              <a:rPr lang="zh-CN" altLang="en-US" cap="none" dirty="0"/>
              <a:t>预稳压架构</a:t>
            </a:r>
            <a:endParaRPr lang="en-US" altLang="zh-CN" cap="none" dirty="0"/>
          </a:p>
          <a:p>
            <a:r>
              <a:rPr lang="zh-CN" altLang="en-US" cap="none" dirty="0"/>
              <a:t>满足 </a:t>
            </a:r>
            <a:r>
              <a:rPr lang="en-US" altLang="zh-CN" cap="none" dirty="0"/>
              <a:t>DoE VI &amp; </a:t>
            </a:r>
            <a:r>
              <a:rPr lang="en-US" altLang="zh-CN" cap="none" dirty="0" err="1"/>
              <a:t>CoC</a:t>
            </a:r>
            <a:r>
              <a:rPr lang="en-US" altLang="zh-CN" cap="none" dirty="0"/>
              <a:t> V5 </a:t>
            </a:r>
            <a:r>
              <a:rPr lang="zh-CN" altLang="en-US" cap="none" dirty="0"/>
              <a:t>能效要求</a:t>
            </a:r>
            <a:endParaRPr lang="en-US" altLang="zh-CN" cap="none" dirty="0"/>
          </a:p>
          <a:p>
            <a:r>
              <a:rPr lang="zh-CN" altLang="en-US" cap="none" dirty="0"/>
              <a:t>待机功耗低至 </a:t>
            </a:r>
            <a:r>
              <a:rPr lang="en-US" altLang="zh-CN" cap="none" dirty="0"/>
              <a:t>50mW</a:t>
            </a:r>
          </a:p>
          <a:p>
            <a:r>
              <a:rPr lang="zh-CN" altLang="en-US" cap="none" dirty="0"/>
              <a:t>内置快速启动高压电流源</a:t>
            </a:r>
            <a:endParaRPr lang="en-US" altLang="zh-CN" cap="none" dirty="0"/>
          </a:p>
          <a:p>
            <a:r>
              <a:rPr lang="zh-CN" altLang="en-US" cap="none" dirty="0"/>
              <a:t>皮实耐用超高性价比</a:t>
            </a:r>
            <a:endParaRPr lang="en-US" altLang="zh-CN" cap="none" dirty="0"/>
          </a:p>
          <a:p>
            <a:r>
              <a:rPr lang="zh-CN" altLang="en-US" cap="none" dirty="0"/>
              <a:t>超宽至 </a:t>
            </a:r>
            <a:r>
              <a:rPr lang="en-US" altLang="zh-CN" cap="none" dirty="0"/>
              <a:t>300Vac </a:t>
            </a:r>
            <a:r>
              <a:rPr lang="zh-CN" altLang="en-US" cap="none" dirty="0"/>
              <a:t>全球严苛电网应用</a:t>
            </a:r>
          </a:p>
          <a:p>
            <a:endParaRPr lang="en-US" altLang="zh-CN" cap="none" dirty="0"/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8" name="文本占位符 4">
            <a:extLst>
              <a:ext uri="{FF2B5EF4-FFF2-40B4-BE49-F238E27FC236}">
                <a16:creationId xmlns:a16="http://schemas.microsoft.com/office/drawing/2014/main" id="{801507A7-C87F-41B2-B897-43F8FB67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2"/>
            <a:ext cx="3935689" cy="3814712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sz="2000" b="1" cap="none" dirty="0">
                <a:solidFill>
                  <a:srgbClr val="00B050"/>
                </a:solidFill>
              </a:rPr>
              <a:t>7. LN6Mxx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过零 </a:t>
            </a:r>
            <a:r>
              <a:rPr lang="en-US" altLang="zh-CN" sz="2000" b="1" cap="none" dirty="0">
                <a:solidFill>
                  <a:srgbClr val="00B050"/>
                </a:solidFill>
              </a:rPr>
              <a:t>IC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08443"/>
              </p:ext>
            </p:extLst>
          </p:nvPr>
        </p:nvGraphicFramePr>
        <p:xfrm>
          <a:off x="1145020" y="1514565"/>
          <a:ext cx="9901960" cy="160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31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  <a:gridCol w="4890367">
                  <a:extLst>
                    <a:ext uri="{9D8B030D-6E8A-4147-A177-3AD203B41FA5}">
                      <a16:colId xmlns:a16="http://schemas.microsoft.com/office/drawing/2014/main" val="152939790"/>
                    </a:ext>
                  </a:extLst>
                </a:gridCol>
              </a:tblGrid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Package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Pout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Features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LN6M05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1~6W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过零检测，恒功率模式，支持 </a:t>
                      </a:r>
                      <a:r>
                        <a:rPr lang="en-US" altLang="zh-CN" dirty="0"/>
                        <a:t>SSR &amp; PSR </a:t>
                      </a:r>
                      <a:r>
                        <a:rPr lang="zh-CN" altLang="en-US" dirty="0"/>
                        <a:t>接法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5359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LN6M10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SOP6/DIP7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6~12W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过零检测，恒功率模式，支持 </a:t>
                      </a:r>
                      <a:r>
                        <a:rPr lang="en-US" altLang="zh-CN" dirty="0"/>
                        <a:t>SSR &amp; PSR </a:t>
                      </a:r>
                      <a:r>
                        <a:rPr lang="zh-CN" altLang="en-US" dirty="0"/>
                        <a:t>接法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16075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LN6Mxx ACZERO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1452662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B29B86-8C85-42FC-8475-B658FCD8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995" y="1085850"/>
            <a:ext cx="10780568" cy="532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LN6Mxx ACZERO ICs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837" y="3384343"/>
            <a:ext cx="390003" cy="42454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2F912FB-8A91-46A6-9D36-06F4F45B76C6}"/>
              </a:ext>
            </a:extLst>
          </p:cNvPr>
          <p:cNvSpPr txBox="1"/>
          <p:nvPr/>
        </p:nvSpPr>
        <p:spPr>
          <a:xfrm>
            <a:off x="7382743" y="3273136"/>
            <a:ext cx="18028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</a:t>
            </a:r>
            <a:r>
              <a:rPr lang="zh-CN" altLang="en-US" sz="2000" dirty="0">
                <a:solidFill>
                  <a:srgbClr val="FF0000"/>
                </a:solidFill>
              </a:rPr>
              <a:t>接法时去除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2EC0EF8-C516-4AB5-8D45-DBFC843E009E}"/>
              </a:ext>
            </a:extLst>
          </p:cNvPr>
          <p:cNvSpPr/>
          <p:nvPr/>
        </p:nvSpPr>
        <p:spPr>
          <a:xfrm>
            <a:off x="7387937" y="3262746"/>
            <a:ext cx="4000499" cy="1672933"/>
          </a:xfrm>
          <a:custGeom>
            <a:avLst/>
            <a:gdLst>
              <a:gd name="connsiteX0" fmla="*/ 0 w 3782291"/>
              <a:gd name="connsiteY0" fmla="*/ 1662546 h 1901537"/>
              <a:gd name="connsiteX1" fmla="*/ 0 w 3782291"/>
              <a:gd name="connsiteY1" fmla="*/ 592282 h 1901537"/>
              <a:gd name="connsiteX2" fmla="*/ 1719696 w 3782291"/>
              <a:gd name="connsiteY2" fmla="*/ 592282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62546 h 1901537"/>
              <a:gd name="connsiteX0" fmla="*/ 0 w 3782291"/>
              <a:gd name="connsiteY0" fmla="*/ 1641764 h 1901537"/>
              <a:gd name="connsiteX1" fmla="*/ 0 w 3782291"/>
              <a:gd name="connsiteY1" fmla="*/ 592282 h 1901537"/>
              <a:gd name="connsiteX2" fmla="*/ 1719696 w 3782291"/>
              <a:gd name="connsiteY2" fmla="*/ 592282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41764 h 1901537"/>
              <a:gd name="connsiteX0" fmla="*/ 0 w 3782291"/>
              <a:gd name="connsiteY0" fmla="*/ 1641764 h 1901537"/>
              <a:gd name="connsiteX1" fmla="*/ 0 w 3782291"/>
              <a:gd name="connsiteY1" fmla="*/ 592282 h 1901537"/>
              <a:gd name="connsiteX2" fmla="*/ 1714785 w 3782291"/>
              <a:gd name="connsiteY2" fmla="*/ 480079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41764 h 1901537"/>
              <a:gd name="connsiteX0" fmla="*/ 0 w 3782291"/>
              <a:gd name="connsiteY0" fmla="*/ 1641764 h 1901537"/>
              <a:gd name="connsiteX1" fmla="*/ 0 w 3782291"/>
              <a:gd name="connsiteY1" fmla="*/ 456456 h 1901537"/>
              <a:gd name="connsiteX2" fmla="*/ 1714785 w 3782291"/>
              <a:gd name="connsiteY2" fmla="*/ 480079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41764 h 1901537"/>
              <a:gd name="connsiteX0" fmla="*/ 0 w 3782291"/>
              <a:gd name="connsiteY0" fmla="*/ 1641764 h 1901537"/>
              <a:gd name="connsiteX1" fmla="*/ 0 w 3782291"/>
              <a:gd name="connsiteY1" fmla="*/ 480078 h 1901537"/>
              <a:gd name="connsiteX2" fmla="*/ 1714785 w 3782291"/>
              <a:gd name="connsiteY2" fmla="*/ 480079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41764 h 1901537"/>
              <a:gd name="connsiteX0" fmla="*/ 0 w 3782291"/>
              <a:gd name="connsiteY0" fmla="*/ 1641764 h 1901537"/>
              <a:gd name="connsiteX1" fmla="*/ 0 w 3782291"/>
              <a:gd name="connsiteY1" fmla="*/ 491889 h 1901537"/>
              <a:gd name="connsiteX2" fmla="*/ 1714785 w 3782291"/>
              <a:gd name="connsiteY2" fmla="*/ 480079 h 1901537"/>
              <a:gd name="connsiteX3" fmla="*/ 1719696 w 3782291"/>
              <a:gd name="connsiteY3" fmla="*/ 0 h 1901537"/>
              <a:gd name="connsiteX4" fmla="*/ 3782291 w 3782291"/>
              <a:gd name="connsiteY4" fmla="*/ 0 h 1901537"/>
              <a:gd name="connsiteX5" fmla="*/ 3782291 w 3782291"/>
              <a:gd name="connsiteY5" fmla="*/ 1901537 h 1901537"/>
              <a:gd name="connsiteX6" fmla="*/ 2524991 w 3782291"/>
              <a:gd name="connsiteY6" fmla="*/ 1901537 h 1901537"/>
              <a:gd name="connsiteX7" fmla="*/ 2524991 w 3782291"/>
              <a:gd name="connsiteY7" fmla="*/ 1626178 h 1901537"/>
              <a:gd name="connsiteX8" fmla="*/ 0 w 3782291"/>
              <a:gd name="connsiteY8" fmla="*/ 1641764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291" h="1901537">
                <a:moveTo>
                  <a:pt x="0" y="1641764"/>
                </a:moveTo>
                <a:lnTo>
                  <a:pt x="0" y="491889"/>
                </a:lnTo>
                <a:lnTo>
                  <a:pt x="1714785" y="480079"/>
                </a:lnTo>
                <a:lnTo>
                  <a:pt x="1719696" y="0"/>
                </a:lnTo>
                <a:lnTo>
                  <a:pt x="3782291" y="0"/>
                </a:lnTo>
                <a:lnTo>
                  <a:pt x="3782291" y="1901537"/>
                </a:lnTo>
                <a:lnTo>
                  <a:pt x="2524991" y="1901537"/>
                </a:lnTo>
                <a:lnTo>
                  <a:pt x="2524991" y="1626178"/>
                </a:lnTo>
                <a:lnTo>
                  <a:pt x="0" y="1641764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none" dirty="0" err="1">
                <a:solidFill>
                  <a:srgbClr val="FFC000"/>
                </a:solidFill>
              </a:rPr>
              <a:t>LNxxxx</a:t>
            </a:r>
            <a:r>
              <a:rPr lang="en-US" altLang="zh-CN" sz="2800" b="1" cap="none" dirty="0">
                <a:solidFill>
                  <a:srgbClr val="FFC000"/>
                </a:solidFill>
              </a:rPr>
              <a:t>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辅助 </a:t>
            </a:r>
            <a:r>
              <a:rPr lang="en-US" altLang="zh-CN" sz="2800" b="1" cap="none" dirty="0">
                <a:solidFill>
                  <a:srgbClr val="FFC000"/>
                </a:solidFill>
              </a:rPr>
              <a:t>IC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LN4050: D+/D-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充电识别，双通道，全兼容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LN4053: 5V Type-C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充电识别，</a:t>
            </a:r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1.5A/3A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带限流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LN4055: D+/D-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5V Type-C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组合控制器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LN4136: QC3.0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控制器，苹果</a:t>
            </a:r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华为</a:t>
            </a:r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三星全兼容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LN4059C: Type-C PD/PPS/QC4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接口协议控制器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LN4059D: Type-C PD2.0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超精简接口协议控制器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LN2201: 18V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输入 </a:t>
            </a:r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1.5A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输出 </a:t>
            </a:r>
            <a:r>
              <a:rPr lang="en-US" altLang="zh-CN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DC/DC </a:t>
            </a:r>
            <a:r>
              <a:rPr lang="zh-CN" alt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二次电源</a:t>
            </a:r>
            <a:endParaRPr lang="en-US" altLang="zh-CN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cap="none" dirty="0"/>
              <a:t> LN2202:</a:t>
            </a:r>
            <a:r>
              <a:rPr lang="zh-CN" altLang="en-US" cap="none" dirty="0"/>
              <a:t> </a:t>
            </a:r>
            <a:r>
              <a:rPr lang="en-US" altLang="zh-CN" cap="none" dirty="0"/>
              <a:t>27V </a:t>
            </a:r>
            <a:r>
              <a:rPr lang="zh-CN" altLang="en-US" cap="none" dirty="0"/>
              <a:t>输入 </a:t>
            </a:r>
            <a:r>
              <a:rPr lang="en-US" altLang="zh-CN" cap="none" dirty="0"/>
              <a:t>2A </a:t>
            </a:r>
            <a:r>
              <a:rPr lang="zh-CN" altLang="en-US" cap="none" dirty="0"/>
              <a:t>输出 </a:t>
            </a:r>
            <a:r>
              <a:rPr lang="en-US" altLang="zh-CN" cap="none" dirty="0"/>
              <a:t>DC/DC </a:t>
            </a:r>
            <a:r>
              <a:rPr lang="zh-CN" altLang="en-US" cap="none" dirty="0"/>
              <a:t>二次电源</a:t>
            </a:r>
            <a:endParaRPr lang="en-US" altLang="zh-CN" cap="none" dirty="0"/>
          </a:p>
          <a:p>
            <a:r>
              <a:rPr lang="en-US" altLang="zh-CN" cap="none" dirty="0"/>
              <a:t> LN3201: 40V </a:t>
            </a:r>
            <a:r>
              <a:rPr lang="zh-CN" altLang="en-US" cap="none" dirty="0"/>
              <a:t>输入 </a:t>
            </a:r>
            <a:r>
              <a:rPr lang="en-US" altLang="zh-CN" cap="none" dirty="0"/>
              <a:t>1.6uA </a:t>
            </a:r>
            <a:r>
              <a:rPr lang="en-US" altLang="zh-CN" cap="none" dirty="0" err="1"/>
              <a:t>Iq</a:t>
            </a:r>
            <a:r>
              <a:rPr lang="en-US" altLang="zh-CN" cap="none" dirty="0"/>
              <a:t> </a:t>
            </a:r>
            <a:r>
              <a:rPr lang="zh-CN" altLang="en-US" cap="none" dirty="0"/>
              <a:t>超低静态电流 </a:t>
            </a:r>
            <a:r>
              <a:rPr lang="en-US" altLang="zh-CN" cap="none" dirty="0"/>
              <a:t>LDO</a:t>
            </a:r>
          </a:p>
          <a:p>
            <a:r>
              <a:rPr lang="en-US" altLang="zh-CN" cap="none" dirty="0"/>
              <a:t> LN3210: 85V VCC </a:t>
            </a:r>
            <a:r>
              <a:rPr lang="zh-CN" altLang="en-US" cap="none" dirty="0"/>
              <a:t>辅助供电 </a:t>
            </a:r>
            <a:r>
              <a:rPr lang="en-US" altLang="zh-CN" cap="none" dirty="0"/>
              <a:t>15V </a:t>
            </a:r>
            <a:r>
              <a:rPr lang="zh-CN" altLang="en-US" cap="none" dirty="0"/>
              <a:t>输出限压器</a:t>
            </a:r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901EE7E6-BE87-4146-893A-200FEF2A24E1}"/>
              </a:ext>
            </a:extLst>
          </p:cNvPr>
          <p:cNvSpPr txBox="1">
            <a:spLocks/>
          </p:cNvSpPr>
          <p:nvPr/>
        </p:nvSpPr>
        <p:spPr>
          <a:xfrm>
            <a:off x="913775" y="609600"/>
            <a:ext cx="3935688" cy="2023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图片 9" descr="LiiSemilogo_带地球衬托背景透明.gif">
            <a:extLst>
              <a:ext uri="{FF2B5EF4-FFF2-40B4-BE49-F238E27FC236}">
                <a16:creationId xmlns:a16="http://schemas.microsoft.com/office/drawing/2014/main" id="{65BD3080-9226-48BC-9762-57346735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99BA6AEA-16B7-472E-A8E0-4DF24A4B5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2"/>
            <a:ext cx="3935689" cy="3814712"/>
          </a:xfrm>
        </p:spPr>
        <p:txBody>
          <a:bodyPr/>
          <a:lstStyle/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1. LN1Fxx PSR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sz="2000" b="1" cap="none" dirty="0">
                <a:solidFill>
                  <a:srgbClr val="00B050"/>
                </a:solidFill>
              </a:rPr>
              <a:t>8. </a:t>
            </a:r>
            <a:r>
              <a:rPr lang="en-US" altLang="zh-CN" sz="2000" b="1" cap="none" dirty="0" err="1">
                <a:solidFill>
                  <a:srgbClr val="00B050"/>
                </a:solidFill>
              </a:rPr>
              <a:t>LNxxxx</a:t>
            </a:r>
            <a:r>
              <a:rPr lang="en-US" altLang="zh-CN" sz="2000" b="1" cap="none" dirty="0">
                <a:solidFill>
                  <a:srgbClr val="00B050"/>
                </a:solidFill>
              </a:rPr>
              <a:t>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辅助 </a:t>
            </a:r>
            <a:r>
              <a:rPr lang="en-US" altLang="zh-CN" sz="2000" b="1" cap="none" dirty="0">
                <a:solidFill>
                  <a:srgbClr val="00B050"/>
                </a:solidFill>
              </a:rPr>
              <a:t>IC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l"/>
            <a:endParaRPr lang="zh-CN" altLang="en-US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04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050E5F-9052-410C-8426-4E15036C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12875"/>
              </p:ext>
            </p:extLst>
          </p:nvPr>
        </p:nvGraphicFramePr>
        <p:xfrm>
          <a:off x="892370" y="1384688"/>
          <a:ext cx="10363933" cy="491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377">
                  <a:extLst>
                    <a:ext uri="{9D8B030D-6E8A-4147-A177-3AD203B41FA5}">
                      <a16:colId xmlns:a16="http://schemas.microsoft.com/office/drawing/2014/main" val="2051313068"/>
                    </a:ext>
                  </a:extLst>
                </a:gridCol>
                <a:gridCol w="2316256">
                  <a:extLst>
                    <a:ext uri="{9D8B030D-6E8A-4147-A177-3AD203B41FA5}">
                      <a16:colId xmlns:a16="http://schemas.microsoft.com/office/drawing/2014/main" val="563658362"/>
                    </a:ext>
                  </a:extLst>
                </a:gridCol>
                <a:gridCol w="6494300">
                  <a:extLst>
                    <a:ext uri="{9D8B030D-6E8A-4147-A177-3AD203B41FA5}">
                      <a16:colId xmlns:a16="http://schemas.microsoft.com/office/drawing/2014/main" val="4165733474"/>
                    </a:ext>
                  </a:extLst>
                </a:gridCol>
              </a:tblGrid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P/N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Package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Function &amp; Features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39046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LN4050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双通道 </a:t>
                      </a:r>
                      <a:r>
                        <a:rPr lang="en-US" altLang="zh-CN" dirty="0"/>
                        <a:t>USB DCP </a:t>
                      </a:r>
                      <a:r>
                        <a:rPr lang="zh-CN" altLang="en-US" dirty="0"/>
                        <a:t>充电识别，支持苹果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三星</a:t>
                      </a:r>
                      <a:r>
                        <a:rPr lang="en-US" altLang="zh-CN" dirty="0"/>
                        <a:t>/BC1.2/YD1591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221517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LN4053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5V Type-C 1.5A/3A </a:t>
                      </a:r>
                      <a:r>
                        <a:rPr lang="zh-CN" altLang="en-US" dirty="0"/>
                        <a:t>充电识别，带电流限制保护控制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16075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LN4055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DFN8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USB D+/D- + 5V Type-C </a:t>
                      </a:r>
                      <a:r>
                        <a:rPr lang="zh-CN" altLang="en-US" dirty="0"/>
                        <a:t>充电识别，带电流限制保护控制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745956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LN4136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QC3.0 </a:t>
                      </a:r>
                      <a:r>
                        <a:rPr lang="zh-CN" altLang="en-US" dirty="0"/>
                        <a:t>快充识别控制器，支持苹果</a:t>
                      </a:r>
                      <a:r>
                        <a:rPr lang="en-US" altLang="zh-CN" dirty="0"/>
                        <a:t>/FCP/AFC</a:t>
                      </a:r>
                      <a:r>
                        <a:rPr lang="zh-CN" altLang="en-US" dirty="0"/>
                        <a:t>，兼容 </a:t>
                      </a:r>
                      <a:r>
                        <a:rPr lang="en-US" altLang="zh-CN" dirty="0"/>
                        <a:t>QC2.0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28620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LN4059D/C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SOP8/SOP16/QFN24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USB PD/PPS/QC4 </a:t>
                      </a:r>
                      <a:r>
                        <a:rPr lang="zh-CN" altLang="en-US" dirty="0"/>
                        <a:t>快充协议控制器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756398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LN2201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18V 1A DC/DC BUCK </a:t>
                      </a:r>
                      <a:r>
                        <a:rPr lang="zh-CN" altLang="en-US" dirty="0"/>
                        <a:t>同步降压控制器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766829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LN2202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27V 2A DC/DC BUCK </a:t>
                      </a:r>
                      <a:r>
                        <a:rPr lang="zh-CN" altLang="en-US" dirty="0"/>
                        <a:t>同步降压控制器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015024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LN3201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3.3V/5V LDO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300mA </a:t>
                      </a:r>
                      <a:r>
                        <a:rPr lang="zh-CN" altLang="en-US" dirty="0"/>
                        <a:t>峰值电流，</a:t>
                      </a:r>
                      <a:r>
                        <a:rPr lang="en-US" altLang="zh-CN" dirty="0"/>
                        <a:t>40V </a:t>
                      </a:r>
                      <a:r>
                        <a:rPr lang="zh-CN" altLang="en-US" dirty="0"/>
                        <a:t>输入电压范围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75380"/>
                  </a:ext>
                </a:extLst>
              </a:tr>
              <a:tr h="491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LN3210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VCC </a:t>
                      </a:r>
                      <a:r>
                        <a:rPr lang="zh-CN" altLang="en-US" dirty="0"/>
                        <a:t>辅助供电用，</a:t>
                      </a:r>
                      <a:r>
                        <a:rPr lang="en-US" altLang="zh-CN" dirty="0"/>
                        <a:t>15V </a:t>
                      </a:r>
                      <a:r>
                        <a:rPr lang="zh-CN" altLang="en-US" dirty="0"/>
                        <a:t>限压输出，</a:t>
                      </a:r>
                      <a:r>
                        <a:rPr lang="en-US" altLang="zh-CN" dirty="0"/>
                        <a:t>85V </a:t>
                      </a:r>
                      <a:r>
                        <a:rPr lang="zh-CN" altLang="en-US" dirty="0"/>
                        <a:t>输入电压范围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428101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64FB8CF1-D1E9-4936-A524-D356C5B0DF2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 </a:t>
            </a:r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3647449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A43FC00-AFA1-4965-8622-33F93A1F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515" y="1838717"/>
            <a:ext cx="6478970" cy="351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LN4050 DCP Protocol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98" y="3311607"/>
            <a:ext cx="390003" cy="4245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3B3D72-6DF6-4411-84E9-564E269CAA8D}"/>
              </a:ext>
            </a:extLst>
          </p:cNvPr>
          <p:cNvSpPr txBox="1"/>
          <p:nvPr/>
        </p:nvSpPr>
        <p:spPr>
          <a:xfrm>
            <a:off x="1132936" y="4064350"/>
            <a:ext cx="4588115" cy="1290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双端口支持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无外围器件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 </a:t>
            </a:r>
            <a:r>
              <a:rPr lang="en-US" altLang="zh-CN" dirty="0">
                <a:solidFill>
                  <a:srgbClr val="00B050"/>
                </a:solidFill>
              </a:rPr>
              <a:t>Apple 2.4A/Samsung 2A/BC1.2/YD1591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5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9348805257&amp;di=4b12576ec780b19501b2f01ea2ec2e49&amp;imgtype=0&amp;src=http%3A%2F%2Fwww.5068.com%2Fuploads%2Fallimg%2F130829%2F81_130829145836_1_lit.jpg">
            <a:extLst>
              <a:ext uri="{FF2B5EF4-FFF2-40B4-BE49-F238E27FC236}">
                <a16:creationId xmlns:a16="http://schemas.microsoft.com/office/drawing/2014/main" id="{914AC718-B0D4-40BD-984D-8E158F1A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69" y="2868215"/>
            <a:ext cx="2773507" cy="23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4DF7C27F-89C1-48EA-816C-A3004104F109}"/>
              </a:ext>
            </a:extLst>
          </p:cNvPr>
          <p:cNvGrpSpPr/>
          <p:nvPr/>
        </p:nvGrpSpPr>
        <p:grpSpPr>
          <a:xfrm>
            <a:off x="-5508581" y="-330366"/>
            <a:ext cx="16330714" cy="7126036"/>
            <a:chOff x="-5716402" y="-647308"/>
            <a:chExt cx="17226134" cy="8152617"/>
          </a:xfrm>
        </p:grpSpPr>
        <p:sp>
          <p:nvSpPr>
            <p:cNvPr id="20" name="空心弧 19">
              <a:extLst>
                <a:ext uri="{FF2B5EF4-FFF2-40B4-BE49-F238E27FC236}">
                  <a16:creationId xmlns:a16="http://schemas.microsoft.com/office/drawing/2014/main" id="{5CF12FC6-5BB2-4D38-8D76-8A59712AA0B9}"/>
                </a:ext>
              </a:extLst>
            </p:cNvPr>
            <p:cNvSpPr/>
            <p:nvPr/>
          </p:nvSpPr>
          <p:spPr>
            <a:xfrm>
              <a:off x="-5716402" y="-647308"/>
              <a:ext cx="8152617" cy="8152617"/>
            </a:xfrm>
            <a:prstGeom prst="blockArc">
              <a:avLst>
                <a:gd name="adj1" fmla="val 19040630"/>
                <a:gd name="adj2" fmla="val 3806314"/>
                <a:gd name="adj3" fmla="val 521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28447AB7-60E8-4DF2-8272-AF8491771688}"/>
                </a:ext>
              </a:extLst>
            </p:cNvPr>
            <p:cNvSpPr/>
            <p:nvPr/>
          </p:nvSpPr>
          <p:spPr>
            <a:xfrm>
              <a:off x="1552951" y="675442"/>
              <a:ext cx="9469032" cy="550541"/>
            </a:xfrm>
            <a:custGeom>
              <a:avLst/>
              <a:gdLst>
                <a:gd name="connsiteX0" fmla="*/ 0 w 7622165"/>
                <a:gd name="connsiteY0" fmla="*/ 0 h 550541"/>
                <a:gd name="connsiteX1" fmla="*/ 7622165 w 7622165"/>
                <a:gd name="connsiteY1" fmla="*/ 0 h 550541"/>
                <a:gd name="connsiteX2" fmla="*/ 7622165 w 7622165"/>
                <a:gd name="connsiteY2" fmla="*/ 550541 h 550541"/>
                <a:gd name="connsiteX3" fmla="*/ 0 w 7622165"/>
                <a:gd name="connsiteY3" fmla="*/ 550541 h 550541"/>
                <a:gd name="connsiteX4" fmla="*/ 0 w 7622165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2165" h="550541">
                  <a:moveTo>
                    <a:pt x="0" y="0"/>
                  </a:moveTo>
                  <a:lnTo>
                    <a:pt x="7622165" y="0"/>
                  </a:lnTo>
                  <a:lnTo>
                    <a:pt x="7622165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LN1Fxx PSR controller and power switch series </a:t>
              </a:r>
              <a:endParaRPr lang="zh-CN" altLang="en-US" sz="3100" kern="1200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6B32AD3-C050-48F5-8388-E4EC48F1D672}"/>
                </a:ext>
              </a:extLst>
            </p:cNvPr>
            <p:cNvSpPr/>
            <p:nvPr/>
          </p:nvSpPr>
          <p:spPr>
            <a:xfrm>
              <a:off x="1208862" y="606624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F0A97C3-25F8-4611-9E1F-D2D01D54815C}"/>
                </a:ext>
              </a:extLst>
            </p:cNvPr>
            <p:cNvSpPr/>
            <p:nvPr/>
          </p:nvSpPr>
          <p:spPr>
            <a:xfrm>
              <a:off x="2051516" y="1501739"/>
              <a:ext cx="6800257" cy="550541"/>
            </a:xfrm>
            <a:custGeom>
              <a:avLst/>
              <a:gdLst>
                <a:gd name="connsiteX0" fmla="*/ 0 w 7123600"/>
                <a:gd name="connsiteY0" fmla="*/ 0 h 550541"/>
                <a:gd name="connsiteX1" fmla="*/ 7123600 w 7123600"/>
                <a:gd name="connsiteY1" fmla="*/ 0 h 550541"/>
                <a:gd name="connsiteX2" fmla="*/ 7123600 w 7123600"/>
                <a:gd name="connsiteY2" fmla="*/ 550541 h 550541"/>
                <a:gd name="connsiteX3" fmla="*/ 0 w 7123600"/>
                <a:gd name="connsiteY3" fmla="*/ 550541 h 550541"/>
                <a:gd name="connsiteX4" fmla="*/ 0 w 7123600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3600" h="550541">
                  <a:moveTo>
                    <a:pt x="0" y="0"/>
                  </a:moveTo>
                  <a:lnTo>
                    <a:pt x="7123600" y="0"/>
                  </a:lnTo>
                  <a:lnTo>
                    <a:pt x="7123600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LN9Txx SSR power switch series</a:t>
              </a:r>
              <a:endParaRPr lang="zh-CN" altLang="en-US" sz="3100" kern="1200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25BE3FD-43B0-4D72-B45D-C20DB40AF12F}"/>
                </a:ext>
              </a:extLst>
            </p:cNvPr>
            <p:cNvSpPr/>
            <p:nvPr/>
          </p:nvSpPr>
          <p:spPr>
            <a:xfrm>
              <a:off x="1707428" y="1432921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7FD3683-915E-4579-A3C1-970C28C844C6}"/>
                </a:ext>
              </a:extLst>
            </p:cNvPr>
            <p:cNvSpPr/>
            <p:nvPr/>
          </p:nvSpPr>
          <p:spPr>
            <a:xfrm>
              <a:off x="2324728" y="2327431"/>
              <a:ext cx="9185004" cy="550541"/>
            </a:xfrm>
            <a:custGeom>
              <a:avLst/>
              <a:gdLst>
                <a:gd name="connsiteX0" fmla="*/ 0 w 6850388"/>
                <a:gd name="connsiteY0" fmla="*/ 0 h 550541"/>
                <a:gd name="connsiteX1" fmla="*/ 6850388 w 6850388"/>
                <a:gd name="connsiteY1" fmla="*/ 0 h 550541"/>
                <a:gd name="connsiteX2" fmla="*/ 6850388 w 6850388"/>
                <a:gd name="connsiteY2" fmla="*/ 550541 h 550541"/>
                <a:gd name="connsiteX3" fmla="*/ 0 w 6850388"/>
                <a:gd name="connsiteY3" fmla="*/ 550541 h 550541"/>
                <a:gd name="connsiteX4" fmla="*/ 0 w 6850388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8" h="550541">
                  <a:moveTo>
                    <a:pt x="0" y="0"/>
                  </a:moveTo>
                  <a:lnTo>
                    <a:pt x="6850388" y="0"/>
                  </a:lnTo>
                  <a:lnTo>
                    <a:pt x="6850388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LN5Sxx SR controller and power switch series </a:t>
              </a:r>
              <a:endParaRPr lang="zh-CN" altLang="en-US" sz="3100" kern="1200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5AA0572-93E5-474B-B355-023C3C203429}"/>
                </a:ext>
              </a:extLst>
            </p:cNvPr>
            <p:cNvSpPr/>
            <p:nvPr/>
          </p:nvSpPr>
          <p:spPr>
            <a:xfrm>
              <a:off x="1980639" y="2258613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ADEB412-B820-48A5-8382-7BD40AB5EDA9}"/>
                </a:ext>
              </a:extLst>
            </p:cNvPr>
            <p:cNvSpPr/>
            <p:nvPr/>
          </p:nvSpPr>
          <p:spPr>
            <a:xfrm>
              <a:off x="2411961" y="3153729"/>
              <a:ext cx="5310867" cy="550541"/>
            </a:xfrm>
            <a:custGeom>
              <a:avLst/>
              <a:gdLst>
                <a:gd name="connsiteX0" fmla="*/ 0 w 6763155"/>
                <a:gd name="connsiteY0" fmla="*/ 0 h 550541"/>
                <a:gd name="connsiteX1" fmla="*/ 6763155 w 6763155"/>
                <a:gd name="connsiteY1" fmla="*/ 0 h 550541"/>
                <a:gd name="connsiteX2" fmla="*/ 6763155 w 6763155"/>
                <a:gd name="connsiteY2" fmla="*/ 550541 h 550541"/>
                <a:gd name="connsiteX3" fmla="*/ 0 w 6763155"/>
                <a:gd name="connsiteY3" fmla="*/ 550541 h 550541"/>
                <a:gd name="connsiteX4" fmla="*/ 0 w 6763155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3155" h="550541">
                  <a:moveTo>
                    <a:pt x="0" y="0"/>
                  </a:moveTo>
                  <a:lnTo>
                    <a:pt x="6763155" y="0"/>
                  </a:lnTo>
                  <a:lnTo>
                    <a:pt x="6763155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LN3Cxx controller series</a:t>
              </a:r>
              <a:endParaRPr lang="zh-CN" altLang="en-US" sz="3100" kern="1200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0D7EEEA-D520-4398-8D9A-F99EA0FBCCD5}"/>
                </a:ext>
              </a:extLst>
            </p:cNvPr>
            <p:cNvSpPr/>
            <p:nvPr/>
          </p:nvSpPr>
          <p:spPr>
            <a:xfrm>
              <a:off x="2067873" y="3084911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B6C4888-3E4A-4F53-A26A-53D444D369B0}"/>
                </a:ext>
              </a:extLst>
            </p:cNvPr>
            <p:cNvSpPr/>
            <p:nvPr/>
          </p:nvSpPr>
          <p:spPr>
            <a:xfrm>
              <a:off x="2324728" y="3980026"/>
              <a:ext cx="7699836" cy="550541"/>
            </a:xfrm>
            <a:custGeom>
              <a:avLst/>
              <a:gdLst>
                <a:gd name="connsiteX0" fmla="*/ 0 w 6850388"/>
                <a:gd name="connsiteY0" fmla="*/ 0 h 550541"/>
                <a:gd name="connsiteX1" fmla="*/ 6850388 w 6850388"/>
                <a:gd name="connsiteY1" fmla="*/ 0 h 550541"/>
                <a:gd name="connsiteX2" fmla="*/ 6850388 w 6850388"/>
                <a:gd name="connsiteY2" fmla="*/ 550541 h 550541"/>
                <a:gd name="connsiteX3" fmla="*/ 0 w 6850388"/>
                <a:gd name="connsiteY3" fmla="*/ 550541 h 550541"/>
                <a:gd name="connsiteX4" fmla="*/ 0 w 6850388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8" h="550541">
                  <a:moveTo>
                    <a:pt x="0" y="0"/>
                  </a:moveTo>
                  <a:lnTo>
                    <a:pt x="6850388" y="0"/>
                  </a:lnTo>
                  <a:lnTo>
                    <a:pt x="6850388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LN8Kxx HVBUCK power switch series</a:t>
              </a:r>
              <a:endParaRPr lang="zh-CN" altLang="en-US" sz="3100" kern="1200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5ADA3EE-D109-4D1B-90E1-55B7D9A351E0}"/>
                </a:ext>
              </a:extLst>
            </p:cNvPr>
            <p:cNvSpPr/>
            <p:nvPr/>
          </p:nvSpPr>
          <p:spPr>
            <a:xfrm>
              <a:off x="1980639" y="3911208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5814C26-7571-4DCD-8A88-BCD06EB47244}"/>
                </a:ext>
              </a:extLst>
            </p:cNvPr>
            <p:cNvSpPr/>
            <p:nvPr/>
          </p:nvSpPr>
          <p:spPr>
            <a:xfrm>
              <a:off x="2051516" y="4805718"/>
              <a:ext cx="7309928" cy="550541"/>
            </a:xfrm>
            <a:custGeom>
              <a:avLst/>
              <a:gdLst>
                <a:gd name="connsiteX0" fmla="*/ 0 w 7123600"/>
                <a:gd name="connsiteY0" fmla="*/ 0 h 550541"/>
                <a:gd name="connsiteX1" fmla="*/ 7123600 w 7123600"/>
                <a:gd name="connsiteY1" fmla="*/ 0 h 550541"/>
                <a:gd name="connsiteX2" fmla="*/ 7123600 w 7123600"/>
                <a:gd name="connsiteY2" fmla="*/ 550541 h 550541"/>
                <a:gd name="connsiteX3" fmla="*/ 0 w 7123600"/>
                <a:gd name="connsiteY3" fmla="*/ 550541 h 550541"/>
                <a:gd name="connsiteX4" fmla="*/ 0 w 7123600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3600" h="550541">
                  <a:moveTo>
                    <a:pt x="0" y="0"/>
                  </a:moveTo>
                  <a:lnTo>
                    <a:pt x="7123600" y="0"/>
                  </a:lnTo>
                  <a:lnTo>
                    <a:pt x="7123600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LN5Rxx HVBJT power switch series</a:t>
              </a:r>
              <a:endParaRPr lang="zh-CN" altLang="en-US" sz="3100" kern="1200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9ABDAED-19DA-4FAD-8C8C-BF1027299E3A}"/>
                </a:ext>
              </a:extLst>
            </p:cNvPr>
            <p:cNvSpPr/>
            <p:nvPr/>
          </p:nvSpPr>
          <p:spPr>
            <a:xfrm>
              <a:off x="1707428" y="4736900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E0363CF4-B962-4ADA-B834-85C859144F48}"/>
                </a:ext>
              </a:extLst>
            </p:cNvPr>
            <p:cNvSpPr/>
            <p:nvPr/>
          </p:nvSpPr>
          <p:spPr>
            <a:xfrm>
              <a:off x="1552951" y="5632015"/>
              <a:ext cx="7720807" cy="550541"/>
            </a:xfrm>
            <a:custGeom>
              <a:avLst/>
              <a:gdLst>
                <a:gd name="connsiteX0" fmla="*/ 0 w 7622165"/>
                <a:gd name="connsiteY0" fmla="*/ 0 h 550541"/>
                <a:gd name="connsiteX1" fmla="*/ 7622165 w 7622165"/>
                <a:gd name="connsiteY1" fmla="*/ 0 h 550541"/>
                <a:gd name="connsiteX2" fmla="*/ 7622165 w 7622165"/>
                <a:gd name="connsiteY2" fmla="*/ 550541 h 550541"/>
                <a:gd name="connsiteX3" fmla="*/ 0 w 7622165"/>
                <a:gd name="connsiteY3" fmla="*/ 550541 h 550541"/>
                <a:gd name="connsiteX4" fmla="*/ 0 w 7622165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2165" h="550541">
                  <a:moveTo>
                    <a:pt x="0" y="0"/>
                  </a:moveTo>
                  <a:lnTo>
                    <a:pt x="7622165" y="0"/>
                  </a:lnTo>
                  <a:lnTo>
                    <a:pt x="7622165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dirty="0"/>
                <a:t>LN6Mxx ACZERO power switch series</a:t>
              </a:r>
              <a:endParaRPr lang="zh-CN" altLang="en-US" sz="3100" kern="1200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B89F515-F822-4419-AC95-0DA4E53D6BD5}"/>
                </a:ext>
              </a:extLst>
            </p:cNvPr>
            <p:cNvSpPr/>
            <p:nvPr/>
          </p:nvSpPr>
          <p:spPr>
            <a:xfrm>
              <a:off x="1208862" y="5563198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A0F507-310A-4D35-B6B2-1D528A659EC0}"/>
                </a:ext>
              </a:extLst>
            </p:cNvPr>
            <p:cNvSpPr/>
            <p:nvPr/>
          </p:nvSpPr>
          <p:spPr>
            <a:xfrm>
              <a:off x="830783" y="6461802"/>
              <a:ext cx="5693680" cy="550541"/>
            </a:xfrm>
            <a:custGeom>
              <a:avLst/>
              <a:gdLst>
                <a:gd name="connsiteX0" fmla="*/ 0 w 7622165"/>
                <a:gd name="connsiteY0" fmla="*/ 0 h 550541"/>
                <a:gd name="connsiteX1" fmla="*/ 7622165 w 7622165"/>
                <a:gd name="connsiteY1" fmla="*/ 0 h 550541"/>
                <a:gd name="connsiteX2" fmla="*/ 7622165 w 7622165"/>
                <a:gd name="connsiteY2" fmla="*/ 550541 h 550541"/>
                <a:gd name="connsiteX3" fmla="*/ 0 w 7622165"/>
                <a:gd name="connsiteY3" fmla="*/ 550541 h 550541"/>
                <a:gd name="connsiteX4" fmla="*/ 0 w 7622165"/>
                <a:gd name="connsiteY4" fmla="*/ 0 h 5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2165" h="550541">
                  <a:moveTo>
                    <a:pt x="0" y="0"/>
                  </a:moveTo>
                  <a:lnTo>
                    <a:pt x="7622165" y="0"/>
                  </a:lnTo>
                  <a:lnTo>
                    <a:pt x="7622165" y="550541"/>
                  </a:lnTo>
                  <a:lnTo>
                    <a:pt x="0" y="550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993" tIns="78740" rIns="78740" bIns="78740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100" kern="1200" dirty="0" err="1"/>
                <a:t>LNxxxx</a:t>
              </a:r>
              <a:r>
                <a:rPr lang="en-US" altLang="zh-CN" sz="3100" dirty="0"/>
                <a:t> auxiliary ICs series</a:t>
              </a:r>
              <a:endParaRPr lang="zh-CN" altLang="en-US" sz="3100" kern="1200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98BC768-B9FE-4678-8887-FC7EEEC3E9B3}"/>
                </a:ext>
              </a:extLst>
            </p:cNvPr>
            <p:cNvSpPr/>
            <p:nvPr/>
          </p:nvSpPr>
          <p:spPr>
            <a:xfrm>
              <a:off x="486694" y="6392985"/>
              <a:ext cx="688177" cy="68817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A8B5B240-ADD4-403E-BA23-72817D3A1533}"/>
              </a:ext>
            </a:extLst>
          </p:cNvPr>
          <p:cNvSpPr/>
          <p:nvPr/>
        </p:nvSpPr>
        <p:spPr>
          <a:xfrm>
            <a:off x="1145491" y="703086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E1FC117-783C-408D-BF29-96196E41459E}"/>
              </a:ext>
            </a:extLst>
          </p:cNvPr>
          <p:cNvSpPr/>
          <p:nvPr/>
        </p:nvSpPr>
        <p:spPr>
          <a:xfrm>
            <a:off x="1628392" y="143229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61A4137-F5D3-433F-8518-BC442C8E75D9}"/>
              </a:ext>
            </a:extLst>
          </p:cNvPr>
          <p:cNvSpPr/>
          <p:nvPr/>
        </p:nvSpPr>
        <p:spPr>
          <a:xfrm>
            <a:off x="1890986" y="214791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5EA1BB8-2932-4179-92BD-698667413189}"/>
              </a:ext>
            </a:extLst>
          </p:cNvPr>
          <p:cNvSpPr/>
          <p:nvPr/>
        </p:nvSpPr>
        <p:spPr>
          <a:xfrm>
            <a:off x="1944831" y="284721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E005E3-D3E3-4B40-B591-486A3A455C1E}"/>
              </a:ext>
            </a:extLst>
          </p:cNvPr>
          <p:cNvSpPr/>
          <p:nvPr/>
        </p:nvSpPr>
        <p:spPr>
          <a:xfrm>
            <a:off x="1876361" y="3587126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6A28D40-B79C-4991-BAA2-3CD13189B820}"/>
              </a:ext>
            </a:extLst>
          </p:cNvPr>
          <p:cNvSpPr/>
          <p:nvPr/>
        </p:nvSpPr>
        <p:spPr>
          <a:xfrm>
            <a:off x="1624492" y="4313276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5CEFB63-53E9-4E61-8589-9347D7F1F7B7}"/>
              </a:ext>
            </a:extLst>
          </p:cNvPr>
          <p:cNvSpPr/>
          <p:nvPr/>
        </p:nvSpPr>
        <p:spPr>
          <a:xfrm>
            <a:off x="1164609" y="5053635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696760E-4130-42AB-8DDA-60D9DF40989B}"/>
              </a:ext>
            </a:extLst>
          </p:cNvPr>
          <p:cNvSpPr/>
          <p:nvPr/>
        </p:nvSpPr>
        <p:spPr>
          <a:xfrm>
            <a:off x="460072" y="5761521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733B7BF-4E7A-4CA9-A2A2-856960491DB6}"/>
              </a:ext>
            </a:extLst>
          </p:cNvPr>
          <p:cNvSpPr txBox="1"/>
          <p:nvPr/>
        </p:nvSpPr>
        <p:spPr>
          <a:xfrm>
            <a:off x="49536" y="3286207"/>
            <a:ext cx="177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Product tree</a:t>
            </a:r>
            <a:endParaRPr lang="zh-CN" alt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156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6B4076-8922-4ADF-A9ED-6AD4BEFD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3933" y="2017693"/>
            <a:ext cx="7559386" cy="3145292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LN4053 Type-C Protocol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76" y="3748026"/>
            <a:ext cx="390003" cy="4245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2AFAA3E-DDE7-4B60-8509-B752A52ABAB2}"/>
              </a:ext>
            </a:extLst>
          </p:cNvPr>
          <p:cNvSpPr txBox="1"/>
          <p:nvPr/>
        </p:nvSpPr>
        <p:spPr>
          <a:xfrm>
            <a:off x="1293962" y="4172568"/>
            <a:ext cx="3296095" cy="1290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 </a:t>
            </a:r>
            <a:r>
              <a:rPr lang="en-US" altLang="zh-CN" dirty="0">
                <a:solidFill>
                  <a:srgbClr val="00B050"/>
                </a:solidFill>
              </a:rPr>
              <a:t>5V3A / 5V1.5A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带过电流保护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支持外部 </a:t>
            </a:r>
            <a:r>
              <a:rPr lang="en-US" altLang="zh-CN" dirty="0">
                <a:solidFill>
                  <a:srgbClr val="00B050"/>
                </a:solidFill>
              </a:rPr>
              <a:t>PMOS </a:t>
            </a:r>
            <a:r>
              <a:rPr lang="zh-CN" altLang="en-US" dirty="0">
                <a:solidFill>
                  <a:srgbClr val="00B050"/>
                </a:solidFill>
              </a:rPr>
              <a:t>或专用限流 </a:t>
            </a:r>
            <a:r>
              <a:rPr lang="en-US" altLang="zh-CN" dirty="0">
                <a:solidFill>
                  <a:srgbClr val="00B050"/>
                </a:solidFill>
              </a:rPr>
              <a:t>IC 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52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000694-5E01-4EB9-B0FE-205954DA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7901" y="1598442"/>
            <a:ext cx="6976196" cy="4041383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LN4055 Type-C Protocol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725" y="4272766"/>
            <a:ext cx="390003" cy="4245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F5A0E9-BE8E-41C8-B7A3-DD6CE77DEB4F}"/>
              </a:ext>
            </a:extLst>
          </p:cNvPr>
          <p:cNvSpPr txBox="1"/>
          <p:nvPr/>
        </p:nvSpPr>
        <p:spPr>
          <a:xfrm>
            <a:off x="1293962" y="4172568"/>
            <a:ext cx="3296095" cy="1705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 </a:t>
            </a:r>
            <a:r>
              <a:rPr lang="en-US" altLang="zh-CN" dirty="0">
                <a:solidFill>
                  <a:srgbClr val="00B050"/>
                </a:solidFill>
              </a:rPr>
              <a:t>5V3A / 5V1.5A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带过电流保护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 </a:t>
            </a:r>
            <a:r>
              <a:rPr lang="en-US" altLang="zh-CN" dirty="0">
                <a:solidFill>
                  <a:srgbClr val="00B050"/>
                </a:solidFill>
              </a:rPr>
              <a:t>Apple/Samsung/YD1591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支持外部 </a:t>
            </a:r>
            <a:r>
              <a:rPr lang="en-US" altLang="zh-CN" dirty="0">
                <a:solidFill>
                  <a:srgbClr val="00B050"/>
                </a:solidFill>
              </a:rPr>
              <a:t>PMOS </a:t>
            </a:r>
            <a:r>
              <a:rPr lang="zh-CN" altLang="en-US" dirty="0">
                <a:solidFill>
                  <a:srgbClr val="00B050"/>
                </a:solidFill>
              </a:rPr>
              <a:t>或专用限流 </a:t>
            </a:r>
            <a:r>
              <a:rPr lang="en-US" altLang="zh-CN" dirty="0">
                <a:solidFill>
                  <a:srgbClr val="00B050"/>
                </a:solidFill>
              </a:rPr>
              <a:t>IC 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16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14F189-8265-4A2D-B513-BB726DA2D6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5754" y="1558060"/>
            <a:ext cx="4220492" cy="3741880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LN4136 QC3.0 Protocol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48" y="3722048"/>
            <a:ext cx="390003" cy="4245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84647E-60A3-43B4-8942-F61A572A18B4}"/>
              </a:ext>
            </a:extLst>
          </p:cNvPr>
          <p:cNvSpPr/>
          <p:nvPr/>
        </p:nvSpPr>
        <p:spPr>
          <a:xfrm>
            <a:off x="7429500" y="1678132"/>
            <a:ext cx="680605" cy="10442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28714F-2FF2-42FF-BA5E-68373D1A37B5}"/>
              </a:ext>
            </a:extLst>
          </p:cNvPr>
          <p:cNvSpPr txBox="1"/>
          <p:nvPr/>
        </p:nvSpPr>
        <p:spPr>
          <a:xfrm>
            <a:off x="1370783" y="2432649"/>
            <a:ext cx="2157963" cy="2121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支持高通 </a:t>
            </a:r>
            <a:r>
              <a:rPr lang="en-US" altLang="zh-CN" dirty="0">
                <a:solidFill>
                  <a:srgbClr val="00B050"/>
                </a:solidFill>
              </a:rPr>
              <a:t>QC3.0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兼容高通 </a:t>
            </a:r>
            <a:r>
              <a:rPr lang="en-US" altLang="zh-CN" dirty="0">
                <a:solidFill>
                  <a:srgbClr val="00B050"/>
                </a:solidFill>
              </a:rPr>
              <a:t>QC2.0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兼容华为 </a:t>
            </a:r>
            <a:r>
              <a:rPr lang="en-US" altLang="zh-CN" dirty="0">
                <a:solidFill>
                  <a:srgbClr val="00B050"/>
                </a:solidFill>
              </a:rPr>
              <a:t>FSP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兼容三星 </a:t>
            </a:r>
            <a:r>
              <a:rPr lang="en-US" altLang="zh-CN" dirty="0">
                <a:solidFill>
                  <a:srgbClr val="00B050"/>
                </a:solidFill>
              </a:rPr>
              <a:t>AFC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 </a:t>
            </a:r>
            <a:r>
              <a:rPr lang="en-US" altLang="zh-CN" dirty="0">
                <a:solidFill>
                  <a:srgbClr val="00B050"/>
                </a:solidFill>
              </a:rPr>
              <a:t>Apple/YD1591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E02A86-B9E1-4445-8721-68F259F32E7B}"/>
              </a:ext>
            </a:extLst>
          </p:cNvPr>
          <p:cNvSpPr txBox="1"/>
          <p:nvPr/>
        </p:nvSpPr>
        <p:spPr>
          <a:xfrm>
            <a:off x="8777745" y="2638378"/>
            <a:ext cx="1671227" cy="170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可用于 ：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AC/DC Charger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Car Charger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00B050"/>
                </a:solidFill>
              </a:rPr>
              <a:t>PowerBank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46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6487" y="1538403"/>
            <a:ext cx="5219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LN4059D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超简洁 </a:t>
            </a:r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 PD/QC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</a:t>
            </a: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99" y="3909334"/>
            <a:ext cx="390003" cy="424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28714F-2FF2-42FF-BA5E-68373D1A37B5}"/>
              </a:ext>
            </a:extLst>
          </p:cNvPr>
          <p:cNvSpPr txBox="1"/>
          <p:nvPr/>
        </p:nvSpPr>
        <p:spPr>
          <a:xfrm>
            <a:off x="1227563" y="2102144"/>
            <a:ext cx="2157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 </a:t>
            </a:r>
            <a:r>
              <a:rPr lang="en-US" altLang="zh-CN" dirty="0">
                <a:solidFill>
                  <a:srgbClr val="00B050"/>
                </a:solidFill>
              </a:rPr>
              <a:t>PD2.0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支持高通 </a:t>
            </a:r>
            <a:r>
              <a:rPr lang="en-US" altLang="zh-CN" dirty="0">
                <a:solidFill>
                  <a:srgbClr val="00B050"/>
                </a:solidFill>
              </a:rPr>
              <a:t>QC3.0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兼容高通 </a:t>
            </a:r>
            <a:r>
              <a:rPr lang="en-US" altLang="zh-CN" dirty="0">
                <a:solidFill>
                  <a:srgbClr val="00B050"/>
                </a:solidFill>
              </a:rPr>
              <a:t>QC2.0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兼容华为 </a:t>
            </a:r>
            <a:r>
              <a:rPr lang="en-US" altLang="zh-CN" dirty="0">
                <a:solidFill>
                  <a:srgbClr val="00B050"/>
                </a:solidFill>
              </a:rPr>
              <a:t>FSP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兼容三星 </a:t>
            </a:r>
            <a:r>
              <a:rPr lang="en-US" altLang="zh-CN" dirty="0">
                <a:solidFill>
                  <a:srgbClr val="00B050"/>
                </a:solidFill>
              </a:rPr>
              <a:t>AFC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兼容 </a:t>
            </a:r>
            <a:r>
              <a:rPr lang="en-US" altLang="zh-CN" dirty="0">
                <a:solidFill>
                  <a:srgbClr val="00B050"/>
                </a:solidFill>
              </a:rPr>
              <a:t>Apple/YD1591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使用 </a:t>
            </a:r>
            <a:r>
              <a:rPr lang="en-US" altLang="zh-CN" dirty="0">
                <a:solidFill>
                  <a:srgbClr val="00B050"/>
                </a:solidFill>
              </a:rPr>
              <a:t>NMOS </a:t>
            </a:r>
            <a:r>
              <a:rPr lang="zh-CN" altLang="en-US" dirty="0">
                <a:solidFill>
                  <a:srgbClr val="00B050"/>
                </a:solidFill>
              </a:rPr>
              <a:t>做开关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超低系统成本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8954" y="548639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LN4059D: eSOP8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8546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463B79-5BB1-47BF-9078-1B0919C1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704" y="1698475"/>
            <a:ext cx="8305110" cy="4160361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LN4059C USB PD Protocol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34" y="3622895"/>
            <a:ext cx="390003" cy="424542"/>
          </a:xfrm>
          <a:prstGeom prst="rect">
            <a:avLst/>
          </a:prstGeom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E828714F-2FF2-42FF-BA5E-68373D1A37B5}"/>
              </a:ext>
            </a:extLst>
          </p:cNvPr>
          <p:cNvSpPr txBox="1"/>
          <p:nvPr/>
        </p:nvSpPr>
        <p:spPr>
          <a:xfrm>
            <a:off x="1040277" y="1936890"/>
            <a:ext cx="16049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USB PD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PPS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QC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FCP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SCP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AFC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</a:rPr>
              <a:t>多协议支持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A+C </a:t>
            </a:r>
            <a:r>
              <a:rPr lang="zh-CN" altLang="en-US" dirty="0">
                <a:solidFill>
                  <a:srgbClr val="00B050"/>
                </a:solidFill>
              </a:rPr>
              <a:t>多口支持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1310" y="1972019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LN4059CB: SOP16</a:t>
            </a:r>
          </a:p>
          <a:p>
            <a:r>
              <a:rPr lang="en-US" altLang="zh-CN" dirty="0"/>
              <a:t>LN4059CA:QFN24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988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06DB692-D998-44E4-A189-B1A0F13190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9502" y="1897770"/>
            <a:ext cx="6292994" cy="3909962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LN2201 18V1A BUCK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48" y="3321998"/>
            <a:ext cx="390003" cy="4245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7931703-32A4-4962-B631-11D45354CA8D}"/>
              </a:ext>
            </a:extLst>
          </p:cNvPr>
          <p:cNvSpPr txBox="1"/>
          <p:nvPr/>
        </p:nvSpPr>
        <p:spPr>
          <a:xfrm>
            <a:off x="1512498" y="2035779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4.5V~18V input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011F15-A0FC-4112-9EE2-F2A9A21A16EF}"/>
              </a:ext>
            </a:extLst>
          </p:cNvPr>
          <p:cNvSpPr txBox="1"/>
          <p:nvPr/>
        </p:nvSpPr>
        <p:spPr>
          <a:xfrm>
            <a:off x="9126747" y="2583680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0.6~12V </a:t>
            </a:r>
            <a:r>
              <a:rPr lang="zh-CN" altLang="en-US" dirty="0"/>
              <a:t>输出，</a:t>
            </a:r>
            <a:r>
              <a:rPr lang="en-US" altLang="zh-CN" dirty="0"/>
              <a:t>1.5A max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977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6571AD-F6FF-4B65-B6D0-C34188A5EB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1081" y="2265775"/>
            <a:ext cx="7349836" cy="2940748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LN2202 27V2A BUCK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616" y="3061605"/>
            <a:ext cx="390003" cy="4245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1FD7CA6-237E-4874-A4C3-3E4109EE99F8}"/>
              </a:ext>
            </a:extLst>
          </p:cNvPr>
          <p:cNvSpPr txBox="1"/>
          <p:nvPr/>
        </p:nvSpPr>
        <p:spPr>
          <a:xfrm>
            <a:off x="1459451" y="2817907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4.5V~27V input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9B14D6-E3C4-44CB-B2EC-25651DA582AF}"/>
              </a:ext>
            </a:extLst>
          </p:cNvPr>
          <p:cNvSpPr txBox="1"/>
          <p:nvPr/>
        </p:nvSpPr>
        <p:spPr>
          <a:xfrm>
            <a:off x="8896709" y="3089210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0.9~24V </a:t>
            </a:r>
            <a:r>
              <a:rPr lang="zh-CN" altLang="en-US" dirty="0"/>
              <a:t>输出，</a:t>
            </a:r>
            <a:r>
              <a:rPr lang="en-US" altLang="zh-CN" dirty="0"/>
              <a:t>2A max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2547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98A0534C-A114-426C-B363-8D097630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40" y="2488622"/>
            <a:ext cx="3697319" cy="18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LN3201 40V LDO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89" y="3067421"/>
            <a:ext cx="390003" cy="4245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F378834-EF43-4386-8B40-C28A27481236}"/>
              </a:ext>
            </a:extLst>
          </p:cNvPr>
          <p:cNvSpPr txBox="1"/>
          <p:nvPr/>
        </p:nvSpPr>
        <p:spPr>
          <a:xfrm>
            <a:off x="2595588" y="2743200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 to 40V input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192AB-8BCE-4A32-B90C-CBE40F25406B}"/>
              </a:ext>
            </a:extLst>
          </p:cNvPr>
          <p:cNvSpPr txBox="1"/>
          <p:nvPr/>
        </p:nvSpPr>
        <p:spPr>
          <a:xfrm>
            <a:off x="7834697" y="2743200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 to 300mA peak output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484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10A78D-F8DA-4313-A032-7D50604D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4040" y="1649185"/>
            <a:ext cx="5043920" cy="4165399"/>
          </a:xfrm>
          <a:prstGeom prst="rect">
            <a:avLst/>
          </a:prstGeom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LN3210 85V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限压器</a:t>
            </a:r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LiiSemilogo_带地球衬托背景透明.gif">
            <a:extLst>
              <a:ext uri="{FF2B5EF4-FFF2-40B4-BE49-F238E27FC236}">
                <a16:creationId xmlns:a16="http://schemas.microsoft.com/office/drawing/2014/main" id="{6079828D-D4FA-4364-A8B5-B0569105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657" y="4267571"/>
            <a:ext cx="390003" cy="4245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6AF35ED-7B92-45AC-B596-721EE973A12C}"/>
              </a:ext>
            </a:extLst>
          </p:cNvPr>
          <p:cNvSpPr txBox="1"/>
          <p:nvPr/>
        </p:nvSpPr>
        <p:spPr>
          <a:xfrm>
            <a:off x="5457147" y="346064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up to 85V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3CFEDC-EAC2-4460-A719-2B9BED8CD161}"/>
              </a:ext>
            </a:extLst>
          </p:cNvPr>
          <p:cNvSpPr txBox="1"/>
          <p:nvPr/>
        </p:nvSpPr>
        <p:spPr>
          <a:xfrm>
            <a:off x="1978325" y="368620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output 14~17V max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5C3DC4-02C4-42FF-8170-AFAC867150AB}"/>
              </a:ext>
            </a:extLst>
          </p:cNvPr>
          <p:cNvSpPr txBox="1"/>
          <p:nvPr/>
        </p:nvSpPr>
        <p:spPr>
          <a:xfrm>
            <a:off x="1884549" y="4692113"/>
            <a:ext cx="2262158" cy="87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无反向漏电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不改变原有启动特性</a:t>
            </a:r>
          </a:p>
        </p:txBody>
      </p:sp>
    </p:spTree>
    <p:extLst>
      <p:ext uri="{BB962C8B-B14F-4D97-AF65-F5344CB8AC3E}">
        <p14:creationId xmlns:p14="http://schemas.microsoft.com/office/powerpoint/2010/main" val="1966566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BCB51-6800-4518-8579-CC6A7F291A76}"/>
              </a:ext>
            </a:extLst>
          </p:cNvPr>
          <p:cNvSpPr txBox="1"/>
          <p:nvPr/>
        </p:nvSpPr>
        <p:spPr>
          <a:xfrm>
            <a:off x="485522" y="323681"/>
            <a:ext cx="38599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成功案例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，快充市场</a:t>
            </a:r>
            <a:endParaRPr lang="en-US" altLang="zh-CN" dirty="0"/>
          </a:p>
          <a:p>
            <a:r>
              <a:rPr lang="en-US" altLang="zh-CN" dirty="0"/>
              <a:t>LN9T26+LN5S18+LN3210</a:t>
            </a:r>
          </a:p>
          <a:p>
            <a:r>
              <a:rPr lang="zh-CN" altLang="en-US" dirty="0"/>
              <a:t>德力西</a:t>
            </a:r>
            <a:r>
              <a:rPr lang="en-US" altLang="zh-CN" dirty="0"/>
              <a:t>USB</a:t>
            </a:r>
            <a:r>
              <a:rPr lang="zh-CN" altLang="en-US" dirty="0"/>
              <a:t>墙插</a:t>
            </a:r>
            <a:endParaRPr lang="en-US" altLang="zh-CN" dirty="0"/>
          </a:p>
          <a:p>
            <a:r>
              <a:rPr lang="gsw-FR" altLang="zh-CN" dirty="0">
                <a:hlinkClick r:id="rId2"/>
              </a:rPr>
              <a:t>https://mp.weixin.qq.com/s/qdKvMu9c_4xy2LLTD2ULAQ</a:t>
            </a:r>
            <a:endParaRPr lang="gsw-FR" altLang="zh-CN" dirty="0"/>
          </a:p>
          <a:p>
            <a:endParaRPr lang="gsw-FR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，白电市场</a:t>
            </a:r>
            <a:r>
              <a:rPr lang="en-US" altLang="zh-CN" dirty="0"/>
              <a:t>-</a:t>
            </a:r>
            <a:r>
              <a:rPr lang="zh-CN" altLang="en-US" dirty="0"/>
              <a:t>电机控制</a:t>
            </a:r>
            <a:endParaRPr lang="en-US" altLang="zh-CN" dirty="0"/>
          </a:p>
          <a:p>
            <a:r>
              <a:rPr lang="en-US" altLang="zh-CN" dirty="0"/>
              <a:t>KOP9901</a:t>
            </a:r>
          </a:p>
          <a:p>
            <a:r>
              <a:rPr lang="zh-CN" altLang="en-US" dirty="0"/>
              <a:t>小天鹅洗衣机</a:t>
            </a:r>
            <a:r>
              <a:rPr lang="en-US" altLang="zh-CN" dirty="0"/>
              <a:t>/</a:t>
            </a:r>
            <a:r>
              <a:rPr lang="zh-CN" altLang="en-US" dirty="0"/>
              <a:t>美的洗碗机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3,</a:t>
            </a:r>
            <a:r>
              <a:rPr lang="zh-CN" altLang="en-US" dirty="0"/>
              <a:t>电动工具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，电源（</a:t>
            </a:r>
            <a:r>
              <a:rPr lang="en-US" altLang="zh-CN" dirty="0"/>
              <a:t>PC/</a:t>
            </a:r>
            <a:r>
              <a:rPr lang="zh-CN" altLang="en-US" dirty="0"/>
              <a:t>服务器）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46150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6EB827-3E80-4ABD-880D-9653CA7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{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产品线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}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27C524-6177-4694-9C06-3E88A27BE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37" y="609600"/>
            <a:ext cx="6200163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none" dirty="0">
                <a:solidFill>
                  <a:srgbClr val="FFC000"/>
                </a:solidFill>
              </a:rPr>
              <a:t>LN1Fxx PSR </a:t>
            </a:r>
            <a:r>
              <a:rPr lang="zh-CN" altLang="en-US" sz="2800" b="1" cap="none" dirty="0">
                <a:solidFill>
                  <a:srgbClr val="FFC000"/>
                </a:solidFill>
              </a:rPr>
              <a:t>系列：</a:t>
            </a:r>
            <a:endParaRPr lang="en-US" altLang="zh-CN" sz="2800" b="1" cap="none" dirty="0">
              <a:solidFill>
                <a:srgbClr val="FFC000"/>
              </a:solidFill>
            </a:endParaRPr>
          </a:p>
          <a:p>
            <a:r>
              <a:rPr lang="zh-CN" altLang="en-US" cap="none" dirty="0"/>
              <a:t>新一代高精度 </a:t>
            </a:r>
            <a:r>
              <a:rPr lang="en-US" altLang="zh-CN" cap="none" dirty="0"/>
              <a:t>PSR </a:t>
            </a:r>
            <a:r>
              <a:rPr lang="zh-CN" altLang="en-US" cap="none" dirty="0"/>
              <a:t>架构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TruePSR</a:t>
            </a:r>
            <a:r>
              <a:rPr lang="en-US" altLang="zh-CN" cap="none" baseline="30000" dirty="0"/>
              <a:t>TM</a:t>
            </a:r>
            <a:r>
              <a:rPr lang="en-US" altLang="zh-CN" cap="none" dirty="0"/>
              <a:t> </a:t>
            </a:r>
            <a:r>
              <a:rPr lang="zh-CN" altLang="en-US" cap="none" dirty="0"/>
              <a:t>技术</a:t>
            </a:r>
            <a:endParaRPr lang="en-US" altLang="zh-CN" cap="none" dirty="0"/>
          </a:p>
          <a:p>
            <a:r>
              <a:rPr lang="zh-CN" altLang="en-US" cap="none" dirty="0"/>
              <a:t>电压精度优于 </a:t>
            </a:r>
            <a:r>
              <a:rPr lang="en-US" altLang="zh-CN" cap="none" dirty="0"/>
              <a:t>2%</a:t>
            </a:r>
          </a:p>
          <a:p>
            <a:r>
              <a:rPr lang="zh-CN" altLang="en-US" cap="none" dirty="0"/>
              <a:t>电流精度优于 </a:t>
            </a:r>
            <a:r>
              <a:rPr lang="en-US" altLang="zh-CN" cap="none" dirty="0"/>
              <a:t>3%</a:t>
            </a:r>
          </a:p>
          <a:p>
            <a:r>
              <a:rPr lang="zh-CN" altLang="en-US" cap="none" dirty="0"/>
              <a:t>快速动态响应优于 </a:t>
            </a:r>
            <a:r>
              <a:rPr lang="en-US" altLang="zh-CN" cap="none" dirty="0"/>
              <a:t>5%</a:t>
            </a:r>
            <a:r>
              <a:rPr lang="zh-CN" altLang="en-US" cap="none" dirty="0"/>
              <a:t>（</a:t>
            </a:r>
            <a:r>
              <a:rPr lang="en-US" altLang="zh-CN" cap="none" dirty="0"/>
              <a:t>10~90% load</a:t>
            </a:r>
            <a:r>
              <a:rPr lang="zh-CN" altLang="en-US" cap="none" dirty="0"/>
              <a:t>）</a:t>
            </a:r>
            <a:endParaRPr lang="en-US" altLang="zh-CN" cap="none" dirty="0"/>
          </a:p>
          <a:p>
            <a:r>
              <a:rPr lang="zh-CN" altLang="en-US" cap="none" dirty="0"/>
              <a:t>内置 </a:t>
            </a:r>
            <a:r>
              <a:rPr lang="en-US" altLang="zh-CN" cap="none" dirty="0"/>
              <a:t>650V MOSFET </a:t>
            </a:r>
            <a:r>
              <a:rPr lang="zh-CN" altLang="en-US" cap="none" dirty="0"/>
              <a:t>或 </a:t>
            </a:r>
            <a:r>
              <a:rPr lang="en-US" altLang="zh-CN" cap="none" dirty="0"/>
              <a:t>850V HVBJT</a:t>
            </a:r>
          </a:p>
          <a:p>
            <a:r>
              <a:rPr lang="zh-CN" altLang="en-US" cap="none" dirty="0"/>
              <a:t>全程谷底开关工作模式</a:t>
            </a:r>
            <a:endParaRPr lang="en-US" altLang="zh-CN" cap="none" dirty="0"/>
          </a:p>
          <a:p>
            <a:r>
              <a:rPr lang="zh-CN" altLang="en-US" cap="none" dirty="0"/>
              <a:t>待机功耗低至 </a:t>
            </a:r>
            <a:r>
              <a:rPr lang="en-US" altLang="zh-CN" cap="none" dirty="0"/>
              <a:t>50mW</a:t>
            </a:r>
          </a:p>
          <a:p>
            <a:r>
              <a:rPr lang="zh-CN" altLang="en-US" cap="none" dirty="0"/>
              <a:t>外置或内置线性输出线缆压降补偿</a:t>
            </a:r>
            <a:endParaRPr lang="en-US" altLang="zh-CN" cap="none" dirty="0"/>
          </a:p>
          <a:p>
            <a:r>
              <a:rPr lang="en-US" altLang="zh-CN" cap="none" dirty="0"/>
              <a:t> </a:t>
            </a:r>
            <a:r>
              <a:rPr lang="zh-CN" altLang="en-US" cap="none" dirty="0"/>
              <a:t>引脚交叉兼容设计易于横向互换降低认证成本</a:t>
            </a:r>
            <a:endParaRPr lang="en-US" altLang="zh-CN" cap="none" dirty="0"/>
          </a:p>
          <a:p>
            <a:endParaRPr lang="en-US" altLang="zh-CN" cap="none" dirty="0"/>
          </a:p>
          <a:p>
            <a:endParaRPr lang="zh-CN" altLang="en-US" cap="none" dirty="0"/>
          </a:p>
        </p:txBody>
      </p:sp>
      <p:pic>
        <p:nvPicPr>
          <p:cNvPr id="7" name="图片 6" descr="LiiSemilogo_带地球衬托背景透明.gif">
            <a:extLst>
              <a:ext uri="{FF2B5EF4-FFF2-40B4-BE49-F238E27FC236}">
                <a16:creationId xmlns:a16="http://schemas.microsoft.com/office/drawing/2014/main" id="{EF88C9CA-6593-4224-B949-5FE9BE20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47" y="1290189"/>
            <a:ext cx="713942" cy="662075"/>
          </a:xfrm>
          <a:prstGeom prst="rect">
            <a:avLst/>
          </a:prstGeom>
        </p:spPr>
      </p:pic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0B31F096-982A-4AA6-AD4F-C8B6AD87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84801"/>
            <a:ext cx="3935689" cy="3627675"/>
          </a:xfrm>
        </p:spPr>
        <p:txBody>
          <a:bodyPr/>
          <a:lstStyle/>
          <a:p>
            <a:pPr algn="l"/>
            <a:r>
              <a:rPr lang="en-US" altLang="zh-CN" sz="2000" b="1" cap="none" dirty="0">
                <a:solidFill>
                  <a:srgbClr val="00B050"/>
                </a:solidFill>
              </a:rPr>
              <a:t>1. LN1Fxx PSR </a:t>
            </a:r>
            <a:r>
              <a:rPr lang="zh-CN" altLang="en-US" sz="2000" b="1" cap="none" dirty="0">
                <a:solidFill>
                  <a:srgbClr val="00B050"/>
                </a:solidFill>
              </a:rPr>
              <a:t>系列</a:t>
            </a:r>
            <a:endParaRPr lang="en-US" altLang="zh-CN" sz="2000" b="1" cap="none" dirty="0">
              <a:solidFill>
                <a:srgbClr val="00B050"/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2. LN9Txx/9TxxHV SSR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3. LN5Sxx SR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4. LN3Cxx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控制器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5. LN8Kxx HVBUCK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6. LN5Rxx HVBJT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7. LN6Mxx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过零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8. </a:t>
            </a:r>
            <a:r>
              <a:rPr lang="en-US" altLang="zh-CN" cap="none" dirty="0" err="1">
                <a:solidFill>
                  <a:schemeClr val="bg1">
                    <a:lumMod val="65000"/>
                  </a:schemeClr>
                </a:solidFill>
              </a:rPr>
              <a:t>LNxxxx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辅助 </a:t>
            </a:r>
            <a:r>
              <a:rPr lang="en-US" altLang="zh-CN" cap="none" dirty="0">
                <a:solidFill>
                  <a:schemeClr val="bg1">
                    <a:lumMod val="65000"/>
                  </a:schemeClr>
                </a:solidFill>
              </a:rPr>
              <a:t>IC </a:t>
            </a:r>
            <a:r>
              <a:rPr lang="zh-CN" altLang="en-US" cap="none" dirty="0">
                <a:solidFill>
                  <a:schemeClr val="bg1">
                    <a:lumMod val="65000"/>
                  </a:schemeClr>
                </a:solidFill>
              </a:rPr>
              <a:t>系列</a:t>
            </a:r>
            <a:endParaRPr lang="en-US" altLang="zh-CN" cap="non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48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764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544E613-5802-4C56-B20D-14D9CA82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800" cap="none" dirty="0">
                <a:solidFill>
                  <a:schemeClr val="accent5"/>
                </a:solidFill>
              </a:rPr>
              <a:t>Thank you!</a:t>
            </a:r>
            <a:endParaRPr lang="zh-CN" altLang="en-US" sz="3800" cap="none" dirty="0">
              <a:solidFill>
                <a:schemeClr val="accent5"/>
              </a:solidFill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91052C1-9A1E-4C89-886C-1CEECB5C0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BDCCA7-8168-4CBD-88F1-D1F11743B4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656" y="965490"/>
            <a:ext cx="2946688" cy="2946688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71B2C3-C815-4B0C-9AD2-ABE85AE3ED5A}"/>
              </a:ext>
            </a:extLst>
          </p:cNvPr>
          <p:cNvCxnSpPr>
            <a:cxnSpLocks/>
          </p:cNvCxnSpPr>
          <p:nvPr/>
        </p:nvCxnSpPr>
        <p:spPr>
          <a:xfrm>
            <a:off x="913775" y="4661155"/>
            <a:ext cx="10364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6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ECD4EB-DEB6-44E4-9C85-96D2C8D8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19594"/>
              </p:ext>
            </p:extLst>
          </p:nvPr>
        </p:nvGraphicFramePr>
        <p:xfrm>
          <a:off x="1145020" y="1358707"/>
          <a:ext cx="9901960" cy="446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90">
                  <a:extLst>
                    <a:ext uri="{9D8B030D-6E8A-4147-A177-3AD203B41FA5}">
                      <a16:colId xmlns:a16="http://schemas.microsoft.com/office/drawing/2014/main" val="3834129152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4158307595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1637112069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2374817339"/>
                    </a:ext>
                  </a:extLst>
                </a:gridCol>
              </a:tblGrid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封装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输出功率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MOS </a:t>
                      </a:r>
                      <a:r>
                        <a:rPr lang="zh-CN" altLang="en-US" dirty="0"/>
                        <a:t>规格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42012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SOT23-6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外置 </a:t>
                      </a:r>
                      <a:r>
                        <a:rPr lang="en-US" altLang="zh-CN" dirty="0"/>
                        <a:t>MOS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878957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919330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019340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714687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LN1F19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070034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638735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92044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LN1F28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TSIP7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10A 650V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465493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A17E3FB1-EB48-418A-A3F4-1603A97B129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TruePSR</a:t>
            </a:r>
            <a:r>
              <a:rPr lang="en-US" altLang="zh-CN" cap="none" baseline="30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</a:t>
            </a:r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MOS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11076971" y="4352081"/>
            <a:ext cx="381965" cy="145841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大括号 6"/>
          <p:cNvSpPr/>
          <p:nvPr/>
        </p:nvSpPr>
        <p:spPr>
          <a:xfrm>
            <a:off x="11076971" y="2858947"/>
            <a:ext cx="381965" cy="145841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482086" y="34145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2086" y="489609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7697" y="5879939"/>
            <a:ext cx="830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zh-CN" altLang="en-US" dirty="0">
                <a:solidFill>
                  <a:srgbClr val="FF0000"/>
                </a:solidFill>
              </a:rPr>
              <a:t>与 </a:t>
            </a:r>
            <a:r>
              <a:rPr lang="en-US" altLang="zh-CN" dirty="0">
                <a:solidFill>
                  <a:srgbClr val="FF0000"/>
                </a:solidFill>
              </a:rPr>
              <a:t>LN1F1F3X SOP8 BJT </a:t>
            </a:r>
            <a:r>
              <a:rPr lang="zh-CN" altLang="en-US" dirty="0">
                <a:solidFill>
                  <a:srgbClr val="FF0000"/>
                </a:solidFill>
              </a:rPr>
              <a:t>系列引脚兼容； </a:t>
            </a:r>
            <a:r>
              <a:rPr lang="en-US" altLang="zh-CN" dirty="0">
                <a:solidFill>
                  <a:srgbClr val="FF0000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</a:rPr>
              <a:t>与 </a:t>
            </a:r>
            <a:r>
              <a:rPr lang="en-US" altLang="zh-CN" dirty="0">
                <a:solidFill>
                  <a:srgbClr val="FF0000"/>
                </a:solidFill>
              </a:rPr>
              <a:t>LN9T3X TSIP7 SSR </a:t>
            </a:r>
            <a:r>
              <a:rPr lang="zh-CN" altLang="en-US" dirty="0">
                <a:solidFill>
                  <a:srgbClr val="FF0000"/>
                </a:solidFill>
              </a:rPr>
              <a:t>系列引脚兼容；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6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ECD4EB-DEB6-44E4-9C85-96D2C8D8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1601"/>
              </p:ext>
            </p:extLst>
          </p:nvPr>
        </p:nvGraphicFramePr>
        <p:xfrm>
          <a:off x="1145020" y="1358707"/>
          <a:ext cx="9901960" cy="39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90">
                  <a:extLst>
                    <a:ext uri="{9D8B030D-6E8A-4147-A177-3AD203B41FA5}">
                      <a16:colId xmlns:a16="http://schemas.microsoft.com/office/drawing/2014/main" val="3834129152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4158307595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1637112069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2374817339"/>
                    </a:ext>
                  </a:extLst>
                </a:gridCol>
              </a:tblGrid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封装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输出功率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HVBJT </a:t>
                      </a:r>
                      <a:r>
                        <a:rPr lang="zh-CN" altLang="en-US" dirty="0"/>
                        <a:t>规格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42012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LN1F32A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0.6A 850V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919330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LN1F33A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1A 850V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714687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LN1F34A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1.5A 850V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070034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LN1F35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2A 850V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638735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3A 850V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92044"/>
                  </a:ext>
                </a:extLst>
              </a:tr>
              <a:tr h="496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LN1F36XL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SOP8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4A 850V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465493"/>
                  </a:ext>
                </a:extLst>
              </a:tr>
              <a:tr h="496155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与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LN1F16/17/18/19 SOP8 MOS 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系列引脚兼容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标题 8">
            <a:extLst>
              <a:ext uri="{FF2B5EF4-FFF2-40B4-BE49-F238E27FC236}">
                <a16:creationId xmlns:a16="http://schemas.microsoft.com/office/drawing/2014/main" id="{A17E3FB1-EB48-418A-A3F4-1603A97B129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TruePSR</a:t>
            </a:r>
            <a:r>
              <a:rPr lang="en-US" altLang="zh-CN" cap="none" baseline="30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</a:t>
            </a:r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BJT </a:t>
            </a:r>
            <a:r>
              <a:rPr lang="zh-CN" altLang="en-US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24640210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91242E-6588-4CE8-9B12-F34BD38B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82" y="1231323"/>
            <a:ext cx="10739004" cy="516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LN1Fxx TSIP7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iiSemilogo_带地球衬托背景透明.gif">
            <a:extLst>
              <a:ext uri="{FF2B5EF4-FFF2-40B4-BE49-F238E27FC236}">
                <a16:creationId xmlns:a16="http://schemas.microsoft.com/office/drawing/2014/main" id="{3A59624D-4291-45B5-B7BA-C6E0929A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707" y="3859482"/>
            <a:ext cx="410988" cy="4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759" y="1328994"/>
            <a:ext cx="10516304" cy="490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8">
            <a:extLst>
              <a:ext uri="{FF2B5EF4-FFF2-40B4-BE49-F238E27FC236}">
                <a16:creationId xmlns:a16="http://schemas.microsoft.com/office/drawing/2014/main" id="{98616080-7853-444F-9CE5-0B0B17D1E7C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LN1Fxx SOP8 Schematic</a:t>
            </a:r>
            <a:endParaRPr lang="zh-CN" altLang="en-US" cap="none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iiSemilogo_带地球衬托背景透明.gif">
            <a:extLst>
              <a:ext uri="{FF2B5EF4-FFF2-40B4-BE49-F238E27FC236}">
                <a16:creationId xmlns:a16="http://schemas.microsoft.com/office/drawing/2014/main" id="{96C199EE-8C84-4CFA-B97D-30F6D844E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66" y="4348958"/>
            <a:ext cx="410988" cy="4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053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170</TotalTime>
  <Words>2258</Words>
  <Application>Microsoft Office PowerPoint</Application>
  <PresentationFormat>宽屏</PresentationFormat>
  <Paragraphs>597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7" baseType="lpstr">
      <vt:lpstr>微软雅黑</vt:lpstr>
      <vt:lpstr>微软雅黑 Light</vt:lpstr>
      <vt:lpstr>Arial</vt:lpstr>
      <vt:lpstr>Calibri</vt:lpstr>
      <vt:lpstr>Tw Cen MT</vt:lpstr>
      <vt:lpstr>水滴</vt:lpstr>
      <vt:lpstr>PowerPoint 演示文稿</vt:lpstr>
      <vt:lpstr>力生美半导体 开关电源 IC</vt:lpstr>
      <vt:lpstr>主要产品系列</vt:lpstr>
      <vt:lpstr>PowerPoint 演示文稿</vt:lpstr>
      <vt:lpstr>{ 产品线 }</vt:lpstr>
      <vt:lpstr>PowerPoint 演示文稿</vt:lpstr>
      <vt:lpstr>PowerPoint 演示文稿</vt:lpstr>
      <vt:lpstr>PowerPoint 演示文稿</vt:lpstr>
      <vt:lpstr>PowerPoint 演示文稿</vt:lpstr>
      <vt:lpstr>{ 产品线 }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{ 产品线 }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{ 产品线 }</vt:lpstr>
      <vt:lpstr>PowerPoint 演示文稿</vt:lpstr>
      <vt:lpstr>PowerPoint 演示文稿</vt:lpstr>
      <vt:lpstr>PowerPoint 演示文稿</vt:lpstr>
      <vt:lpstr>{ 产品线 }</vt:lpstr>
      <vt:lpstr>PowerPoint 演示文稿</vt:lpstr>
      <vt:lpstr>PowerPoint 演示文稿</vt:lpstr>
      <vt:lpstr>PowerPoint 演示文稿</vt:lpstr>
      <vt:lpstr>PowerPoint 演示文稿</vt:lpstr>
      <vt:lpstr>{ 产品线 }</vt:lpstr>
      <vt:lpstr>PowerPoint 演示文稿</vt:lpstr>
      <vt:lpstr>PowerPoint 演示文稿</vt:lpstr>
      <vt:lpstr>{ 产品线 }</vt:lpstr>
      <vt:lpstr>PowerPoint 演示文稿</vt:lpstr>
      <vt:lpstr>PowerPoint 演示文稿</vt:lpstr>
      <vt:lpstr>{ 产品线 }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James</dc:creator>
  <cp:lastModifiedBy>wld</cp:lastModifiedBy>
  <cp:revision>132</cp:revision>
  <dcterms:created xsi:type="dcterms:W3CDTF">2018-06-16T09:15:32Z</dcterms:created>
  <dcterms:modified xsi:type="dcterms:W3CDTF">2020-10-16T02:34:10Z</dcterms:modified>
</cp:coreProperties>
</file>